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3" r:id="rId4"/>
    <p:sldId id="264" r:id="rId5"/>
    <p:sldId id="265" r:id="rId6"/>
    <p:sldId id="266" r:id="rId7"/>
    <p:sldId id="269" r:id="rId8"/>
    <p:sldId id="267" r:id="rId9"/>
    <p:sldId id="268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58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75126" autoAdjust="0"/>
  </p:normalViewPr>
  <p:slideViewPr>
    <p:cSldViewPr snapToGrid="0">
      <p:cViewPr varScale="1">
        <p:scale>
          <a:sx n="64" d="100"/>
          <a:sy n="64" d="100"/>
        </p:scale>
        <p:origin x="1454" y="67"/>
      </p:cViewPr>
      <p:guideLst/>
    </p:cSldViewPr>
  </p:slideViewPr>
  <p:notesTextViewPr>
    <p:cViewPr>
      <p:scale>
        <a:sx n="1" d="1"/>
        <a:sy n="1" d="1"/>
      </p:scale>
      <p:origin x="0" y="-1042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452E93-81CF-479D-B7C6-E274624DB16D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04430A-F48F-4EAB-AD8E-5BEFB2BFFE4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3288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History</a:t>
            </a:r>
          </a:p>
          <a:p>
            <a:endParaRPr lang="en-GB" b="1" dirty="0"/>
          </a:p>
          <a:p>
            <a:r>
              <a:rPr lang="en-GB" b="1" dirty="0"/>
              <a:t>ROLE PLAY – INSTUCTOR and ACTOR with makeup</a:t>
            </a:r>
          </a:p>
          <a:p>
            <a:endParaRPr lang="en-GB" dirty="0"/>
          </a:p>
          <a:p>
            <a:r>
              <a:rPr lang="en-GB" dirty="0"/>
              <a:t>63 year old female</a:t>
            </a:r>
          </a:p>
          <a:p>
            <a:r>
              <a:rPr lang="en-GB" dirty="0"/>
              <a:t>Chest tightness and pain.  Radiating to neck, shoulder and arm.</a:t>
            </a:r>
          </a:p>
          <a:p>
            <a:r>
              <a:rPr lang="en-GB" dirty="0"/>
              <a:t>Worse when exerts self.  Started to occur at rest.  Very severe and awoken her tonight</a:t>
            </a:r>
          </a:p>
          <a:p>
            <a:r>
              <a:rPr lang="en-GB" dirty="0"/>
              <a:t>Associated with feeling sick, sweaty, lightheaded, short of breath.  Made her want to open bowels.</a:t>
            </a:r>
          </a:p>
          <a:p>
            <a:r>
              <a:rPr lang="en-GB" dirty="0"/>
              <a:t>Lasted for the last 1 hour</a:t>
            </a:r>
          </a:p>
          <a:p>
            <a:endParaRPr lang="en-GB" dirty="0"/>
          </a:p>
          <a:p>
            <a:r>
              <a:rPr lang="en-GB" dirty="0"/>
              <a:t>Diabetic</a:t>
            </a:r>
          </a:p>
          <a:p>
            <a:r>
              <a:rPr lang="en-GB" dirty="0"/>
              <a:t>Smoker – 5 per day now.  Trying to quit.</a:t>
            </a:r>
          </a:p>
          <a:p>
            <a:r>
              <a:rPr lang="en-GB" dirty="0"/>
              <a:t>Overweight</a:t>
            </a:r>
          </a:p>
          <a:p>
            <a:r>
              <a:rPr lang="en-GB" dirty="0"/>
              <a:t>Occasional alcohol</a:t>
            </a:r>
          </a:p>
          <a:p>
            <a:r>
              <a:rPr lang="en-GB" dirty="0"/>
              <a:t>Stressful job.  Middle management.</a:t>
            </a:r>
          </a:p>
          <a:p>
            <a:endParaRPr lang="en-GB" dirty="0"/>
          </a:p>
          <a:p>
            <a:r>
              <a:rPr lang="en-GB" dirty="0"/>
              <a:t>No medicines.  Occasional over the counter.  No allergies</a:t>
            </a:r>
          </a:p>
          <a:p>
            <a:endParaRPr lang="en-GB" dirty="0"/>
          </a:p>
          <a:p>
            <a:r>
              <a:rPr lang="en-GB" dirty="0"/>
              <a:t>Not aware of problems in the family.</a:t>
            </a:r>
          </a:p>
          <a:p>
            <a:endParaRPr lang="en-GB" dirty="0"/>
          </a:p>
          <a:p>
            <a:r>
              <a:rPr lang="en-GB" dirty="0"/>
              <a:t>Decided to get partner to driver her to AE.</a:t>
            </a:r>
          </a:p>
          <a:p>
            <a:endParaRPr lang="en-GB" dirty="0"/>
          </a:p>
          <a:p>
            <a:endParaRPr lang="en-GB" b="1" dirty="0"/>
          </a:p>
          <a:p>
            <a:r>
              <a:rPr lang="en-GB" b="1" dirty="0"/>
              <a:t>What shall we do next?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4430A-F48F-4EAB-AD8E-5BEFB2BFFE4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4623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ROLE PLAY – INSTUCTOR and ACTOR with makeup</a:t>
            </a:r>
          </a:p>
          <a:p>
            <a:endParaRPr lang="en-GB" dirty="0"/>
          </a:p>
          <a:p>
            <a:r>
              <a:rPr lang="en-GB" dirty="0"/>
              <a:t>63 year old female</a:t>
            </a:r>
          </a:p>
          <a:p>
            <a:r>
              <a:rPr lang="en-GB" dirty="0"/>
              <a:t>Chest tightness and pain.  Radiating to neck, shoulder and arm.</a:t>
            </a:r>
          </a:p>
          <a:p>
            <a:r>
              <a:rPr lang="en-GB" dirty="0"/>
              <a:t>Worse when exerts self.  Started to occur at rest.  Very severe and awoken her tonight</a:t>
            </a:r>
          </a:p>
          <a:p>
            <a:r>
              <a:rPr lang="en-GB" dirty="0"/>
              <a:t>Associated with feeling sick, sweaty, lightheaded, short of breath.  Made her want to open bowels.</a:t>
            </a:r>
          </a:p>
          <a:p>
            <a:r>
              <a:rPr lang="en-GB" dirty="0"/>
              <a:t>Lasted for the last 1 hour</a:t>
            </a:r>
          </a:p>
          <a:p>
            <a:endParaRPr lang="en-GB" dirty="0"/>
          </a:p>
          <a:p>
            <a:r>
              <a:rPr lang="en-GB" dirty="0"/>
              <a:t>Diabetic</a:t>
            </a:r>
          </a:p>
          <a:p>
            <a:r>
              <a:rPr lang="en-GB" dirty="0"/>
              <a:t>Smoker – 5 per day now.  Trying to quit.</a:t>
            </a:r>
          </a:p>
          <a:p>
            <a:r>
              <a:rPr lang="en-GB" dirty="0"/>
              <a:t>Overweight</a:t>
            </a:r>
          </a:p>
          <a:p>
            <a:r>
              <a:rPr lang="en-GB" dirty="0"/>
              <a:t>Occasional alcohol</a:t>
            </a:r>
          </a:p>
          <a:p>
            <a:r>
              <a:rPr lang="en-GB" dirty="0"/>
              <a:t>Stressful job.  Middle management.</a:t>
            </a:r>
          </a:p>
          <a:p>
            <a:endParaRPr lang="en-GB" dirty="0"/>
          </a:p>
          <a:p>
            <a:r>
              <a:rPr lang="en-GB" dirty="0"/>
              <a:t>Attended AE and managed in resus</a:t>
            </a:r>
          </a:p>
          <a:p>
            <a:r>
              <a:rPr lang="en-GB" dirty="0"/>
              <a:t>ECG shows STEMI</a:t>
            </a:r>
          </a:p>
          <a:p>
            <a:endParaRPr lang="en-GB" dirty="0"/>
          </a:p>
          <a:p>
            <a:r>
              <a:rPr lang="en-GB" dirty="0"/>
              <a:t>Went into VT</a:t>
            </a:r>
          </a:p>
          <a:p>
            <a:r>
              <a:rPr lang="en-GB" dirty="0"/>
              <a:t>Output regained via defibrillation</a:t>
            </a:r>
          </a:p>
          <a:p>
            <a:endParaRPr lang="en-GB" dirty="0"/>
          </a:p>
          <a:p>
            <a:r>
              <a:rPr lang="en-GB" b="1" dirty="0"/>
              <a:t>Summary</a:t>
            </a:r>
          </a:p>
          <a:p>
            <a:r>
              <a:rPr lang="en-GB" dirty="0"/>
              <a:t>Patient is now unconscious</a:t>
            </a:r>
          </a:p>
          <a:p>
            <a:r>
              <a:rPr lang="en-GB" dirty="0"/>
              <a:t>Possibly in pain</a:t>
            </a:r>
          </a:p>
          <a:p>
            <a:r>
              <a:rPr lang="en-GB" dirty="0"/>
              <a:t>Blood supply to the heart is compromised</a:t>
            </a:r>
          </a:p>
          <a:p>
            <a:r>
              <a:rPr lang="en-GB" dirty="0"/>
              <a:t>There is a high risk of the heart entering an unusual rhythm again…</a:t>
            </a:r>
          </a:p>
          <a:p>
            <a:r>
              <a:rPr lang="en-GB" dirty="0"/>
              <a:t>We currently have the AE team and medical resus team on hand…</a:t>
            </a:r>
          </a:p>
          <a:p>
            <a:endParaRPr lang="en-GB" dirty="0"/>
          </a:p>
          <a:p>
            <a:endParaRPr lang="en-GB" b="1" dirty="0"/>
          </a:p>
          <a:p>
            <a:r>
              <a:rPr lang="en-GB" b="1" dirty="0"/>
              <a:t>What do we do next?</a:t>
            </a:r>
          </a:p>
          <a:p>
            <a:endParaRPr lang="en-GB" b="0" dirty="0"/>
          </a:p>
          <a:p>
            <a:r>
              <a:rPr lang="en-GB" b="0" dirty="0"/>
              <a:t>A – airway – do we need to contact the anaesthetic team to help secure an airway?</a:t>
            </a:r>
          </a:p>
          <a:p>
            <a:endParaRPr lang="en-GB" b="0" dirty="0"/>
          </a:p>
          <a:p>
            <a:r>
              <a:rPr lang="en-GB" b="0" dirty="0"/>
              <a:t>B – apply an oxygen mask, and give a flow to ensure spo2 high</a:t>
            </a:r>
          </a:p>
          <a:p>
            <a:endParaRPr lang="en-GB" b="0" dirty="0"/>
          </a:p>
          <a:p>
            <a:r>
              <a:rPr lang="en-GB" b="0" dirty="0"/>
              <a:t>C – ensure access.  Keep SBP &gt; 100</a:t>
            </a:r>
          </a:p>
          <a:p>
            <a:endParaRPr lang="en-GB" b="0" dirty="0"/>
          </a:p>
          <a:p>
            <a:r>
              <a:rPr lang="en-GB" b="0" dirty="0"/>
              <a:t>D – morphine to help ease pain.  Dilate blood vessels.  Ease strain on heart</a:t>
            </a:r>
          </a:p>
          <a:p>
            <a:r>
              <a:rPr lang="en-GB" b="0" dirty="0"/>
              <a:t> - nitrate to dilate blood vessels</a:t>
            </a:r>
          </a:p>
          <a:p>
            <a:endParaRPr lang="en-GB" b="0" dirty="0"/>
          </a:p>
          <a:p>
            <a:pPr marL="171450" indent="-171450">
              <a:buFontTx/>
              <a:buChar char="-"/>
            </a:pPr>
            <a:r>
              <a:rPr lang="en-GB" b="0" dirty="0"/>
              <a:t>Clot – thrombolysis or </a:t>
            </a:r>
            <a:r>
              <a:rPr lang="en-GB" b="0" dirty="0" err="1"/>
              <a:t>pci</a:t>
            </a:r>
            <a:r>
              <a:rPr lang="en-GB" b="0" dirty="0"/>
              <a:t>? – </a:t>
            </a:r>
            <a:r>
              <a:rPr lang="en-GB" b="1" dirty="0"/>
              <a:t>Instructor – explain differences and ask team to choose.</a:t>
            </a:r>
          </a:p>
          <a:p>
            <a:pPr marL="171450" indent="-171450">
              <a:buFontTx/>
              <a:buChar char="-"/>
            </a:pPr>
            <a:endParaRPr lang="en-GB" b="0" dirty="0"/>
          </a:p>
          <a:p>
            <a:r>
              <a:rPr lang="en-GB" b="0" dirty="0"/>
              <a:t>E – check everything else working 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4430A-F48F-4EAB-AD8E-5BEFB2BFFE4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5857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Instructor – describe what the </a:t>
            </a:r>
            <a:r>
              <a:rPr lang="en-GB" b="0" dirty="0" err="1"/>
              <a:t>cath</a:t>
            </a:r>
            <a:r>
              <a:rPr lang="en-GB" b="0" dirty="0"/>
              <a:t> lab is….</a:t>
            </a:r>
          </a:p>
          <a:p>
            <a:endParaRPr lang="en-GB" b="0" dirty="0"/>
          </a:p>
          <a:p>
            <a:r>
              <a:rPr lang="en-GB" b="0" dirty="0"/>
              <a:t>PCI to LAD stent</a:t>
            </a:r>
          </a:p>
          <a:p>
            <a:r>
              <a:rPr lang="en-GB" b="0" dirty="0"/>
              <a:t>https://www.youtube.com/watch?v=gVMi4j6v1E4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4430A-F48F-4EAB-AD8E-5BEFB2BFFE4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88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dirty="0"/>
              <a:t>PCI to LAD stent</a:t>
            </a:r>
          </a:p>
          <a:p>
            <a:r>
              <a:rPr lang="en-GB" b="0" dirty="0"/>
              <a:t>https://www.youtube.com/watch?v=gVMi4j6v1E4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4430A-F48F-4EAB-AD8E-5BEFB2BFFE4D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609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Chronic care…</a:t>
            </a:r>
          </a:p>
          <a:p>
            <a:endParaRPr lang="en-GB" b="1" dirty="0"/>
          </a:p>
          <a:p>
            <a:r>
              <a:rPr lang="en-GB" b="0" dirty="0"/>
              <a:t>Discharged home after around 3 days.</a:t>
            </a:r>
          </a:p>
          <a:p>
            <a:r>
              <a:rPr lang="en-GB" b="0" dirty="0"/>
              <a:t>Although recovery is likely to last around 6 months</a:t>
            </a:r>
          </a:p>
          <a:p>
            <a:endParaRPr lang="en-GB" b="1" dirty="0"/>
          </a:p>
          <a:p>
            <a:r>
              <a:rPr lang="en-GB" b="1" dirty="0"/>
              <a:t>Instructor – discuss with students - What will the patient feel like?</a:t>
            </a:r>
          </a:p>
          <a:p>
            <a:r>
              <a:rPr lang="en-GB" b="0" dirty="0"/>
              <a:t>Tired, bruised, confused, poor short term memory, word </a:t>
            </a:r>
            <a:r>
              <a:rPr lang="en-GB" b="0"/>
              <a:t>finding difficulties, </a:t>
            </a:r>
            <a:r>
              <a:rPr lang="en-GB" b="0" dirty="0"/>
              <a:t>short of breath, PTSD?</a:t>
            </a:r>
          </a:p>
          <a:p>
            <a:endParaRPr lang="en-GB" b="1" dirty="0"/>
          </a:p>
          <a:p>
            <a:endParaRPr lang="en-GB" b="1" dirty="0"/>
          </a:p>
          <a:p>
            <a:r>
              <a:rPr lang="en-GB" b="1" dirty="0"/>
              <a:t>Manage</a:t>
            </a:r>
          </a:p>
          <a:p>
            <a:r>
              <a:rPr lang="en-GB" b="0" dirty="0"/>
              <a:t>- Weight</a:t>
            </a:r>
          </a:p>
          <a:p>
            <a:r>
              <a:rPr lang="en-GB" b="0" dirty="0"/>
              <a:t>- Diabetes</a:t>
            </a:r>
          </a:p>
          <a:p>
            <a:pPr marL="171450" indent="-171450">
              <a:buFontTx/>
              <a:buChar char="-"/>
            </a:pPr>
            <a:r>
              <a:rPr lang="en-GB" b="0" dirty="0"/>
              <a:t>Smoking</a:t>
            </a:r>
          </a:p>
          <a:p>
            <a:pPr marL="171450" indent="-171450">
              <a:buFontTx/>
              <a:buChar char="-"/>
            </a:pPr>
            <a:r>
              <a:rPr lang="en-GB" b="0" dirty="0"/>
              <a:t>Cholesterol</a:t>
            </a:r>
          </a:p>
          <a:p>
            <a:pPr marL="171450" indent="-171450">
              <a:buFontTx/>
              <a:buChar char="-"/>
            </a:pPr>
            <a:r>
              <a:rPr lang="en-GB" b="0" dirty="0"/>
              <a:t>Exercise</a:t>
            </a:r>
          </a:p>
          <a:p>
            <a:pPr marL="171450" indent="-171450">
              <a:buFontTx/>
              <a:buChar char="-"/>
            </a:pPr>
            <a:r>
              <a:rPr lang="en-GB" b="0" dirty="0"/>
              <a:t>Mental health</a:t>
            </a:r>
          </a:p>
          <a:p>
            <a:pPr marL="171450" indent="-171450">
              <a:buFontTx/>
              <a:buChar char="-"/>
            </a:pPr>
            <a:r>
              <a:rPr lang="en-GB" b="0" dirty="0"/>
              <a:t>Rehabilitation – physical and mental</a:t>
            </a:r>
          </a:p>
          <a:p>
            <a:pPr marL="171450" indent="-171450">
              <a:buFontTx/>
              <a:buChar char="-"/>
            </a:pPr>
            <a:r>
              <a:rPr lang="en-GB" b="0" dirty="0"/>
              <a:t>Return to work?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4430A-F48F-4EAB-AD8E-5BEFB2BFFE4D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44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Examination</a:t>
            </a:r>
          </a:p>
          <a:p>
            <a:endParaRPr lang="en-GB" dirty="0"/>
          </a:p>
          <a:p>
            <a:r>
              <a:rPr lang="en-GB" b="1" dirty="0"/>
              <a:t>ROLE PLAY – INSTRUCTOR and ACTOR.  INSTRUCTOR describes what they are doing</a:t>
            </a:r>
          </a:p>
          <a:p>
            <a:endParaRPr lang="en-GB" dirty="0"/>
          </a:p>
          <a:p>
            <a:r>
              <a:rPr lang="en-GB" dirty="0"/>
              <a:t>End of bed description</a:t>
            </a:r>
          </a:p>
          <a:p>
            <a:r>
              <a:rPr lang="en-GB" dirty="0"/>
              <a:t>Hands – tar staining.  Pulse 105 reg.</a:t>
            </a:r>
          </a:p>
          <a:p>
            <a:r>
              <a:rPr lang="en-GB" dirty="0"/>
              <a:t>Neck - normal</a:t>
            </a:r>
          </a:p>
          <a:p>
            <a:r>
              <a:rPr lang="en-GB" dirty="0"/>
              <a:t>Face – pale / clammy</a:t>
            </a:r>
          </a:p>
          <a:p>
            <a:r>
              <a:rPr lang="en-GB" dirty="0"/>
              <a:t>Chest – heart sounds – tachycardia.  Hs 1+2+0</a:t>
            </a:r>
          </a:p>
          <a:p>
            <a:r>
              <a:rPr lang="en-GB" dirty="0"/>
              <a:t>Lung sounds – tachypnoea.  Normal breath sounds. Rr 22.  spo2 97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4430A-F48F-4EAB-AD8E-5BEFB2BFFE4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2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Blood tests, ECG, CXR</a:t>
            </a:r>
          </a:p>
          <a:p>
            <a:endParaRPr lang="en-GB" dirty="0"/>
          </a:p>
          <a:p>
            <a:r>
              <a:rPr lang="en-GB" b="1" dirty="0"/>
              <a:t>ROLE PLAY – INSTRUCTOR – </a:t>
            </a:r>
          </a:p>
          <a:p>
            <a:r>
              <a:rPr lang="en-GB" dirty="0"/>
              <a:t>APPLY OXYGEN.  </a:t>
            </a:r>
          </a:p>
          <a:p>
            <a:r>
              <a:rPr lang="en-GB" dirty="0"/>
              <a:t>GIVE LOADING DOSE OF ASPIRIN</a:t>
            </a:r>
          </a:p>
          <a:p>
            <a:r>
              <a:rPr lang="en-GB" dirty="0"/>
              <a:t>GIVE MORPHINE</a:t>
            </a:r>
          </a:p>
          <a:p>
            <a:r>
              <a:rPr lang="en-GB" dirty="0"/>
              <a:t>GIVE NITRATE</a:t>
            </a:r>
          </a:p>
          <a:p>
            <a:r>
              <a:rPr lang="en-GB" dirty="0"/>
              <a:t>ASK FOR CRASH TROLLEY TO BE ON STANDBY</a:t>
            </a:r>
          </a:p>
          <a:p>
            <a:endParaRPr lang="en-GB" dirty="0"/>
          </a:p>
          <a:p>
            <a:r>
              <a:rPr lang="en-GB" b="1" dirty="0"/>
              <a:t>“I think we should put the patient on a cardiac monitor…”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4430A-F48F-4EAB-AD8E-5BEFB2BFFE4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3225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Blood tests, ECG, CXR</a:t>
            </a:r>
          </a:p>
          <a:p>
            <a:endParaRPr lang="en-GB" dirty="0"/>
          </a:p>
          <a:p>
            <a:r>
              <a:rPr lang="en-GB" b="1" dirty="0"/>
              <a:t>Instructor – discuss what can be seen on this ECG – Anterior 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4430A-F48F-4EAB-AD8E-5BEFB2BFFE4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7365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Instructor – draw picture of atherosclerosis process, and eventual MI</a:t>
            </a:r>
          </a:p>
          <a:p>
            <a:endParaRPr lang="en-GB" b="1" dirty="0"/>
          </a:p>
          <a:p>
            <a:r>
              <a:rPr lang="en-GB" b="1" dirty="0"/>
              <a:t>At the end of the description, the patient needs to state</a:t>
            </a:r>
          </a:p>
          <a:p>
            <a:endParaRPr lang="en-GB" b="1" dirty="0"/>
          </a:p>
          <a:p>
            <a:r>
              <a:rPr lang="en-GB" b="1" dirty="0"/>
              <a:t>“Dr, I don’t feel well.  I feel really sick and dizzy…  then falls unconscious”…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4430A-F48F-4EAB-AD8E-5BEFB2BFFE4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8246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Shout for help</a:t>
            </a:r>
          </a:p>
          <a:p>
            <a:r>
              <a:rPr lang="en-GB" dirty="0"/>
              <a:t>Already attached to ECG – shows – VT (this patient needs defib)</a:t>
            </a:r>
          </a:p>
          <a:p>
            <a:endParaRPr lang="en-GB" dirty="0"/>
          </a:p>
          <a:p>
            <a:r>
              <a:rPr lang="en-GB" dirty="0"/>
              <a:t>Video - https://www.youtube.com/watch?v=9ZTfR4AHq-c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4430A-F48F-4EAB-AD8E-5BEFB2BFFE4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91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Call the crash team</a:t>
            </a:r>
          </a:p>
          <a:p>
            <a:r>
              <a:rPr lang="en-GB" dirty="0"/>
              <a:t>In hospital – dial?  2222</a:t>
            </a:r>
          </a:p>
          <a:p>
            <a:endParaRPr lang="en-GB" dirty="0"/>
          </a:p>
          <a:p>
            <a:r>
              <a:rPr lang="en-GB" dirty="0"/>
              <a:t>Grab the Defib</a:t>
            </a:r>
          </a:p>
          <a:p>
            <a:r>
              <a:rPr lang="en-GB" dirty="0"/>
              <a:t>Remove the oxygen</a:t>
            </a:r>
          </a:p>
          <a:p>
            <a:r>
              <a:rPr lang="en-GB" dirty="0"/>
              <a:t>Stand back</a:t>
            </a:r>
          </a:p>
          <a:p>
            <a:r>
              <a:rPr lang="en-GB" dirty="0"/>
              <a:t>Shocking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4430A-F48F-4EAB-AD8E-5BEFB2BFFE4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101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dirty="0"/>
              <a:t>Already attached to ECG – shows – (sinus </a:t>
            </a:r>
            <a:r>
              <a:rPr lang="en-GB" dirty="0" err="1"/>
              <a:t>tachy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/>
              <a:t>Put the oxygen back on…</a:t>
            </a:r>
          </a:p>
          <a:p>
            <a:endParaRPr lang="en-GB" dirty="0"/>
          </a:p>
          <a:p>
            <a:r>
              <a:rPr lang="en-GB" dirty="0"/>
              <a:t>https://www.youtube.com/watch?v=cKXrzLrQOCc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04430A-F48F-4EAB-AD8E-5BEFB2BFFE4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4615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Interval</a:t>
            </a:r>
          </a:p>
          <a:p>
            <a:r>
              <a:rPr lang="en-GB" dirty="0"/>
              <a:t>15 minute break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CD064-B1DD-4AA0-A558-5C88E91B92A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367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95AD5-EEFD-42CD-BB89-D5861F61D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4F5B9-18DD-4103-89D1-E4A1260D5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8633F-0D54-4850-9F95-4873E585C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AAAA0-FC93-442E-9C2B-D8DB1C15C6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301D7-D1D3-415B-ABD3-7746EC3D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24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66F1D-C240-43B1-AB09-EC81E79A6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E2440B-3100-4969-A40B-365A2DC9E6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80E7F-8A0C-4A32-916B-ED5817B3B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12016-AAEF-4B8B-837E-DF68CAFE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6D10C4-7B0C-4807-87E2-54E6CAFC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132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B73929-FF09-40FA-B1B4-F8AF86E1A3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7F60EB-25A2-407E-9B7A-718EEB678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B673C0-E657-4CB5-B903-6518C7901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92967-9D7A-4874-B811-EC4F11BFC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0D536-C20C-4D96-9C42-501DB2F1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BA413-2A2C-4148-BD22-17682581C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A4DF-D60E-42DE-AE98-307494278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784822-38FF-419B-80B5-BFB4786ED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422AF7-0D4C-44E9-8383-E64C58FA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F4ADB-976F-444E-BFCA-70F36690F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172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23C0D-3E32-41F2-934B-95FA99BC3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6FE6E0-E7BD-4B36-ACDD-B85FF9C898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AA57F-2657-4192-8382-324045481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134CF-DA8F-4C6D-B680-5089A66AC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03972-4BFD-49F3-97AC-C2B2C1F8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92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5AA9B-1E8F-4BA0-B34E-0E03C780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420A0-A43F-4E51-A2DA-86831021F7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E7E857-5722-4B1A-B9F2-E8F9C5C72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BC76F3-75A7-4D65-8516-AB504EC40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E8D73-F54C-420F-870E-5554B1A8E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5F90-9F3D-449A-BDFE-44483C07F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74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77B1A-2D9D-4103-A46E-220B2BD4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DE63FE-E37A-4012-85C3-33D1DDD307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BD400A-2852-461E-AA55-29FF797EC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F9F09A-8D7C-4C38-B2B2-7176E69681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8262CD-D90C-4592-8053-5441982B8E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220129C-496E-4E83-8C5E-E803ACE9E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34443A-BE74-48A3-A7AF-06CB4BDC3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2FAD77-5FA6-4D63-9EAF-8937817E9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14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BDFE1-D2A3-4D3E-B14C-5383C713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03E501-455C-4557-AD24-9C064F5BC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B1F19F-96E9-480C-9D09-318F0235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747808-4A55-415D-BB73-59153C384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03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103E21-1FAC-44F2-8C88-5843068A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7D5BBC-7ABF-4455-BB96-BE725A7D1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0598F-B18B-43B0-BCC2-B98C42BC8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510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7E5ED-4BCC-415C-898F-4C6889B15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3EA3D-637E-4E49-9A2F-4098298ADF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7DE29-B21E-480B-80CE-257405A6A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2569AF-0816-4177-B9FB-EF4EE4304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6006E-AD6F-4C06-9ECD-CEA70915C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41A5FE-C8DD-48D2-B420-BBB22682A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19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234A5-D360-45E2-BFF4-965ECD21A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DC8764-836A-4517-A806-C8F7040F2A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BE5E4-209A-4F0E-B888-6685E70200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A993DF-BCD1-46F4-8E71-A76E96AA9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6A5EF-9E67-4D90-8DB0-6B92AB50C771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7A8206-0CDD-444B-8BFC-A477F5031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CA31E-E207-430A-9CE0-4C761C1D0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3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AD5982-5F9A-4497-9D24-748EF5FFF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5BB0F8-EC4B-4DC2-8582-E5D6D26C0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FBF789-3ED8-46DD-9EB8-746AD88867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A5EF-9E67-4D90-8DB0-6B92AB50C771}" type="datetimeFigureOut">
              <a:rPr lang="en-GB" smtClean="0"/>
              <a:t>07/02/2021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6E20E-22E9-47D8-A81E-4EDD3F664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CE3942-4FD4-422D-B646-464F2EBB2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E022F4-A539-447C-80A5-0E01FE4CEE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425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cKXrzLrQOCc?feature=oembed" TargetMode="External"/><Relationship Id="rId6" Type="http://schemas.openxmlformats.org/officeDocument/2006/relationships/image" Target="../media/image10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gVMi4j6v1E4?feature=oembed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L0AmLpVvPk?feature=oembed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42" b="36989"/>
          <a:stretch/>
        </p:blipFill>
        <p:spPr>
          <a:xfrm>
            <a:off x="0" y="290187"/>
            <a:ext cx="12186000" cy="551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0DFE63-10B6-428D-8A27-39A190302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000" y="1793347"/>
            <a:ext cx="9144000" cy="91440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arajita" panose="02020603050405020304" pitchFamily="18" charset="0"/>
                <a:cs typeface="Aparajita" panose="02020603050405020304" pitchFamily="18" charset="0"/>
              </a:rPr>
              <a:t>Pre Medical School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6EB37F-2A01-4016-BB92-617D13C5B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1000" y="4763618"/>
            <a:ext cx="9144000" cy="1655762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Mrs </a:t>
            </a:r>
            <a:r>
              <a:rPr lang="en-GB" sz="28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Neringa</a:t>
            </a:r>
            <a:r>
              <a:rPr lang="en-GB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 </a:t>
            </a:r>
            <a:r>
              <a:rPr lang="en-GB" sz="2800" b="1" dirty="0" err="1">
                <a:latin typeface="Angsana New" panose="02020603050405020304" pitchFamily="18" charset="-34"/>
                <a:cs typeface="Angsana New" panose="02020603050405020304" pitchFamily="18" charset="-34"/>
              </a:rPr>
              <a:t>Smalstiene</a:t>
            </a:r>
            <a:endParaRPr lang="en-GB" sz="2800" b="1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  <a:p>
            <a:r>
              <a:rPr lang="en-GB" sz="2800" b="1" dirty="0">
                <a:latin typeface="Angsana New" panose="02020603050405020304" pitchFamily="18" charset="-34"/>
                <a:cs typeface="Angsana New" panose="02020603050405020304" pitchFamily="18" charset="-34"/>
              </a:rPr>
              <a:t>Dr Dean Eggitt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650255-59BF-43F0-8F8C-38B57D7A35CE}"/>
              </a:ext>
            </a:extLst>
          </p:cNvPr>
          <p:cNvSpPr/>
          <p:nvPr/>
        </p:nvSpPr>
        <p:spPr>
          <a:xfrm>
            <a:off x="-6000" y="962024"/>
            <a:ext cx="12192000" cy="682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97D908-44B5-46A5-9C40-B553A1E8A123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61C9E47E-0F60-4BEF-800D-F690F9794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30" y="2372515"/>
            <a:ext cx="3386140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045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0" name="Picture 9" descr="A picture containing text, table, indoor, floor&#10;&#10;Description automatically generated">
            <a:extLst>
              <a:ext uri="{FF2B5EF4-FFF2-40B4-BE49-F238E27FC236}">
                <a16:creationId xmlns:a16="http://schemas.microsoft.com/office/drawing/2014/main" id="{BCD550B0-19B6-4335-BF07-6F8917A66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464" y="1791497"/>
            <a:ext cx="5213814" cy="391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139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2" name="Online Media 1" title="Sinus Tachycardia">
            <a:hlinkClick r:id="" action="ppaction://media"/>
            <a:extLst>
              <a:ext uri="{FF2B5EF4-FFF2-40B4-BE49-F238E27FC236}">
                <a16:creationId xmlns:a16="http://schemas.microsoft.com/office/drawing/2014/main" id="{EA426B05-80D6-46E4-AB7D-2697F3F34D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115351" y="1716594"/>
            <a:ext cx="5320932" cy="39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24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42" b="36989"/>
          <a:stretch/>
        </p:blipFill>
        <p:spPr>
          <a:xfrm>
            <a:off x="0" y="290187"/>
            <a:ext cx="12186000" cy="5518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0DFE63-10B6-428D-8A27-39A190302D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1000" y="1793347"/>
            <a:ext cx="9144000" cy="914401"/>
          </a:xfrm>
        </p:spPr>
        <p:txBody>
          <a:bodyPr>
            <a:normAutofit fontScale="90000"/>
          </a:bodyPr>
          <a:lstStyle/>
          <a:p>
            <a:r>
              <a:rPr lang="en-GB" b="1" dirty="0">
                <a:latin typeface="Aparajita" panose="02020603050405020304" pitchFamily="18" charset="0"/>
                <a:cs typeface="Aparajita" panose="02020603050405020304" pitchFamily="18" charset="0"/>
              </a:rPr>
              <a:t>Interval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650255-59BF-43F0-8F8C-38B57D7A35CE}"/>
              </a:ext>
            </a:extLst>
          </p:cNvPr>
          <p:cNvSpPr/>
          <p:nvPr/>
        </p:nvSpPr>
        <p:spPr>
          <a:xfrm>
            <a:off x="-6000" y="962024"/>
            <a:ext cx="12192000" cy="682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297D908-44B5-46A5-9C40-B553A1E8A123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61C9E47E-0F60-4BEF-800D-F690F97947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930" y="2997935"/>
            <a:ext cx="3386140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2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2498780" y="1716594"/>
            <a:ext cx="6566701" cy="98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Let’s take stock of where we are…</a:t>
            </a: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49CC07-00F4-4125-948B-9925EF3D7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266" y="2172078"/>
            <a:ext cx="5293815" cy="35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05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2498780" y="1716594"/>
            <a:ext cx="6566701" cy="98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Let’s go to the </a:t>
            </a:r>
            <a:r>
              <a:rPr lang="en-GB" sz="2400" b="1" dirty="0" err="1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cath</a:t>
            </a:r>
            <a:r>
              <a:rPr lang="en-GB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lab…</a:t>
            </a: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49CC07-00F4-4125-948B-9925EF3D7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5756" y="2172078"/>
            <a:ext cx="4822835" cy="35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81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2" name="Online Media 1" title="coronary artery angioplasty with stenting">
            <a:hlinkClick r:id="" action="ppaction://media"/>
            <a:extLst>
              <a:ext uri="{FF2B5EF4-FFF2-40B4-BE49-F238E27FC236}">
                <a16:creationId xmlns:a16="http://schemas.microsoft.com/office/drawing/2014/main" id="{2ECFB306-6E2C-4C5A-94AA-EB945374C9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567882" y="1881141"/>
            <a:ext cx="6259018" cy="469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2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2498780" y="1716594"/>
            <a:ext cx="6566701" cy="98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Let’s take stock of where we are…</a:t>
            </a: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49CC07-00F4-4125-948B-9925EF3D7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266" y="2172078"/>
            <a:ext cx="5293815" cy="35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56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3021182" y="2399898"/>
            <a:ext cx="6566701" cy="366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Part 1 - </a:t>
            </a:r>
            <a:r>
              <a:rPr lang="en-GB" sz="24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Learning Objectives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Describe</a:t>
            </a:r>
            <a:endParaRPr lang="en-GB" sz="2400" dirty="0">
              <a:solidFill>
                <a:schemeClr val="accent6">
                  <a:lumMod val="50000"/>
                </a:schemeClr>
              </a:solidFill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The process of atherosclerosis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What a heart attack is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How to manage a heart attack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Demonstrate</a:t>
            </a:r>
            <a:endParaRPr lang="en-GB" sz="2400" dirty="0">
              <a:solidFill>
                <a:schemeClr val="accent6">
                  <a:lumMod val="50000"/>
                </a:schemeClr>
              </a:solidFill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"/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Calmness under pressure</a:t>
            </a: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27F29-B2D1-4F4D-B54A-73B2B0A38F93}"/>
              </a:ext>
            </a:extLst>
          </p:cNvPr>
          <p:cNvSpPr txBox="1"/>
          <p:nvPr/>
        </p:nvSpPr>
        <p:spPr>
          <a:xfrm>
            <a:off x="2950161" y="1955650"/>
            <a:ext cx="522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Emergencies</a:t>
            </a:r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681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3021182" y="2803328"/>
            <a:ext cx="8555300" cy="2668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Reflection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Junior members of the medical team are usually first to attend and manage a medical emergency in a hospital.  It is normal for the situation to be intense and stressful.  The sounds, sights and smells can linger long in the mind after the incident has passed.  What is your </a:t>
            </a:r>
            <a:r>
              <a:rPr lang="en-GB" sz="2400" b="1" dirty="0">
                <a:solidFill>
                  <a:schemeClr val="accent6">
                    <a:lumMod val="50000"/>
                  </a:schemeClr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realistic perception</a:t>
            </a:r>
            <a:r>
              <a:rPr lang="en-GB" sz="2400" dirty="0">
                <a:solidFill>
                  <a:schemeClr val="accent6">
                    <a:lumMod val="50000"/>
                  </a:schemeClr>
                </a:solidFill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 </a:t>
            </a: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of how this might affect you and your family? 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400" b="1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27F29-B2D1-4F4D-B54A-73B2B0A38F93}"/>
              </a:ext>
            </a:extLst>
          </p:cNvPr>
          <p:cNvSpPr txBox="1"/>
          <p:nvPr/>
        </p:nvSpPr>
        <p:spPr>
          <a:xfrm>
            <a:off x="2950161" y="1955650"/>
            <a:ext cx="522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Emergencies</a:t>
            </a:r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ECF5342A-C803-4C04-AB0F-D705F830B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00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3021182" y="2399898"/>
            <a:ext cx="470535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AngsanaUPC" panose="02020603050405020304" pitchFamily="18" charset="-34"/>
                <a:cs typeface="AngsanaUPC" panose="02020603050405020304" pitchFamily="18" charset="-34"/>
              </a:rPr>
              <a:t>Toilets</a:t>
            </a:r>
          </a:p>
          <a:p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Toilets are situated</a:t>
            </a:r>
          </a:p>
          <a:p>
            <a:endParaRPr lang="en-GB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en-GB" b="1" dirty="0">
                <a:latin typeface="AngsanaUPC" panose="02020603050405020304" pitchFamily="18" charset="-34"/>
                <a:cs typeface="AngsanaUPC" panose="02020603050405020304" pitchFamily="18" charset="-34"/>
              </a:rPr>
              <a:t>Fire Safety</a:t>
            </a:r>
          </a:p>
          <a:p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No fire drill is expected</a:t>
            </a:r>
          </a:p>
          <a:p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The fire alarm is a continuous bell</a:t>
            </a:r>
          </a:p>
          <a:p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The fire exit </a:t>
            </a:r>
            <a:r>
              <a:rPr lang="en-GB">
                <a:latin typeface="AngsanaUPC" panose="02020603050405020304" pitchFamily="18" charset="-34"/>
                <a:cs typeface="AngsanaUPC" panose="02020603050405020304" pitchFamily="18" charset="-34"/>
              </a:rPr>
              <a:t>is situated</a:t>
            </a:r>
            <a:endParaRPr lang="en-GB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endParaRPr lang="en-GB" dirty="0">
              <a:latin typeface="AngsanaUPC" panose="02020603050405020304" pitchFamily="18" charset="-34"/>
              <a:cs typeface="AngsanaUPC" panose="02020603050405020304" pitchFamily="18" charset="-34"/>
            </a:endParaRPr>
          </a:p>
          <a:p>
            <a:r>
              <a:rPr lang="en-GB" b="1" dirty="0">
                <a:latin typeface="AngsanaUPC" panose="02020603050405020304" pitchFamily="18" charset="-34"/>
                <a:cs typeface="AngsanaUPC" panose="02020603050405020304" pitchFamily="18" charset="-34"/>
              </a:rPr>
              <a:t>Safeguarding</a:t>
            </a:r>
          </a:p>
          <a:p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Concerns should be reported to Mrs </a:t>
            </a:r>
            <a:r>
              <a:rPr lang="en-GB" dirty="0" err="1">
                <a:latin typeface="AngsanaUPC" panose="02020603050405020304" pitchFamily="18" charset="-34"/>
                <a:cs typeface="AngsanaUPC" panose="02020603050405020304" pitchFamily="18" charset="-34"/>
              </a:rPr>
              <a:t>Neringa</a:t>
            </a:r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 or Dr Dean</a:t>
            </a:r>
          </a:p>
          <a:p>
            <a:r>
              <a:rPr lang="en-GB" dirty="0">
                <a:latin typeface="AngsanaUPC" panose="02020603050405020304" pitchFamily="18" charset="-34"/>
                <a:cs typeface="AngsanaUPC" panose="02020603050405020304" pitchFamily="18" charset="-34"/>
              </a:rPr>
              <a:t>Please notify us immediately if you have symptoms of Covid-19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27F29-B2D1-4F4D-B54A-73B2B0A38F93}"/>
              </a:ext>
            </a:extLst>
          </p:cNvPr>
          <p:cNvSpPr txBox="1"/>
          <p:nvPr/>
        </p:nvSpPr>
        <p:spPr>
          <a:xfrm>
            <a:off x="2950161" y="1955650"/>
            <a:ext cx="522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accent6">
                    <a:lumMod val="50000"/>
                  </a:schemeClr>
                </a:solidFill>
                <a:latin typeface="Aparajita" panose="02020603050405020304" pitchFamily="18" charset="0"/>
                <a:cs typeface="Aparajita" panose="02020603050405020304" pitchFamily="18" charset="0"/>
              </a:rPr>
              <a:t>Emergencies</a:t>
            </a:r>
          </a:p>
        </p:txBody>
      </p:sp>
      <p:pic>
        <p:nvPicPr>
          <p:cNvPr id="15" name="Picture 14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61C9E47E-0F60-4BEF-800D-F690F9794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95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3021182" y="2399898"/>
            <a:ext cx="7374569" cy="2478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Scenario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63 year old woman enters AE department complaining of severe chest pain…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AE Triage Nurse - “She doesn’t look well.  Maybe we should move her to resus?”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dirty="0">
                <a:effectLst/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AE Staff Nurse - “I’ll bleep the medical team…”</a:t>
            </a:r>
          </a:p>
          <a:p>
            <a:pPr lvl="0">
              <a:lnSpc>
                <a:spcPct val="107000"/>
              </a:lnSpc>
            </a:pP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19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2498780" y="1716594"/>
            <a:ext cx="6566701" cy="98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Let’s take a history to learn more…</a:t>
            </a: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0" name="Picture 9" descr="A doctor checking a patient's blood pressure&#10;&#10;Description automatically generated with low confidence">
            <a:extLst>
              <a:ext uri="{FF2B5EF4-FFF2-40B4-BE49-F238E27FC236}">
                <a16:creationId xmlns:a16="http://schemas.microsoft.com/office/drawing/2014/main" id="{B749CC07-00F4-4125-948B-9925EF3D7E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666" y="2209229"/>
            <a:ext cx="4829174" cy="321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91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2428874" y="1716594"/>
            <a:ext cx="6566701" cy="98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Let’s examine her to learn more…</a:t>
            </a: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0" name="Picture 9" descr="A picture containing person, clothing, indoor&#10;&#10;Description automatically generated">
            <a:extLst>
              <a:ext uri="{FF2B5EF4-FFF2-40B4-BE49-F238E27FC236}">
                <a16:creationId xmlns:a16="http://schemas.microsoft.com/office/drawing/2014/main" id="{742D68F2-76FF-456D-A505-902FAB00F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944" y="2209229"/>
            <a:ext cx="4566729" cy="338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548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2428874" y="1633463"/>
            <a:ext cx="6566701" cy="98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Lets do some investigations to learn more…</a:t>
            </a: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0" name="Picture 9" descr="A pair of black eyeglasses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0C93A760-87D6-4B07-8FCF-7EE06B465E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27" y="2267749"/>
            <a:ext cx="4472639" cy="335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41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9" name="Picture 8" descr="A picture containing shoji&#10;&#10;Description automatically generated">
            <a:extLst>
              <a:ext uri="{FF2B5EF4-FFF2-40B4-BE49-F238E27FC236}">
                <a16:creationId xmlns:a16="http://schemas.microsoft.com/office/drawing/2014/main" id="{9290B9CC-F205-4B8D-BBDD-FDE37542DC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352" y="1698128"/>
            <a:ext cx="8096250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12DDD4-0CBD-4408-9422-EA6CA62F3980}"/>
              </a:ext>
            </a:extLst>
          </p:cNvPr>
          <p:cNvSpPr txBox="1"/>
          <p:nvPr/>
        </p:nvSpPr>
        <p:spPr>
          <a:xfrm>
            <a:off x="2947478" y="5835152"/>
            <a:ext cx="92385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de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Bliek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, Erwin. (2018). ST elevation: Differential diagnosis and caveats. A comprehensive review to help distinguish ST elevation myocardial infarction from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nonischemic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</a:rPr>
              <a:t>etiologies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</a:rPr>
              <a:t> of ST elevation. Turkish Journal of Emergency Medicine. 18. 10.1016/j.tjem.2018.01.008. </a:t>
            </a:r>
          </a:p>
        </p:txBody>
      </p:sp>
    </p:spTree>
    <p:extLst>
      <p:ext uri="{BB962C8B-B14F-4D97-AF65-F5344CB8AC3E}">
        <p14:creationId xmlns:p14="http://schemas.microsoft.com/office/powerpoint/2010/main" val="3047711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09967F-E42B-42CA-9BC2-078526812F0F}"/>
              </a:ext>
            </a:extLst>
          </p:cNvPr>
          <p:cNvSpPr txBox="1"/>
          <p:nvPr/>
        </p:nvSpPr>
        <p:spPr>
          <a:xfrm>
            <a:off x="2428874" y="1716594"/>
            <a:ext cx="6566701" cy="9852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latin typeface="AngsanaUPC" panose="02020603050405020304" pitchFamily="18" charset="-34"/>
                <a:ea typeface="Calibri" panose="020F0502020204030204" pitchFamily="34" charset="0"/>
                <a:cs typeface="AngsanaUPC" panose="02020603050405020304" pitchFamily="18" charset="-34"/>
              </a:rPr>
              <a:t>What’s going on inside the patient…</a:t>
            </a: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  <a:p>
            <a:pPr marL="342900" lvl="0" indent="-342900">
              <a:lnSpc>
                <a:spcPct val="107000"/>
              </a:lnSpc>
              <a:buFont typeface="Wingdings" panose="05000000000000000000" pitchFamily="2" charset="2"/>
              <a:buChar char=""/>
            </a:pPr>
            <a:endParaRPr lang="en-GB" sz="2400" dirty="0">
              <a:effectLst/>
              <a:latin typeface="AngsanaUPC" panose="02020603050405020304" pitchFamily="18" charset="-34"/>
              <a:ea typeface="Calibri" panose="020F0502020204030204" pitchFamily="34" charset="0"/>
              <a:cs typeface="AngsanaUPC" panose="02020603050405020304" pitchFamily="18" charset="-3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9" name="Picture 8" descr="A picture containing arthropod, red&#10;&#10;Description automatically generated">
            <a:extLst>
              <a:ext uri="{FF2B5EF4-FFF2-40B4-BE49-F238E27FC236}">
                <a16:creationId xmlns:a16="http://schemas.microsoft.com/office/drawing/2014/main" id="{E7FCE3AF-0F36-47B6-A8AB-2CC373577D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5603" y="778016"/>
            <a:ext cx="3679988" cy="5518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29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large old building with a clock tower&#10;&#10;Description automatically generated">
            <a:extLst>
              <a:ext uri="{FF2B5EF4-FFF2-40B4-BE49-F238E27FC236}">
                <a16:creationId xmlns:a16="http://schemas.microsoft.com/office/drawing/2014/main" id="{60E3A20B-E9F6-4C5D-B98D-BDCFC35648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82422" b="36989"/>
          <a:stretch/>
        </p:blipFill>
        <p:spPr>
          <a:xfrm>
            <a:off x="0" y="290187"/>
            <a:ext cx="2160000" cy="551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E7EF95E-126C-440B-9417-518C6E228B68}"/>
              </a:ext>
            </a:extLst>
          </p:cNvPr>
          <p:cNvSpPr/>
          <p:nvPr/>
        </p:nvSpPr>
        <p:spPr>
          <a:xfrm>
            <a:off x="0" y="0"/>
            <a:ext cx="12192000" cy="103028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E1319F-C85E-4CE6-AF5E-5A907ECD3BC1}"/>
              </a:ext>
            </a:extLst>
          </p:cNvPr>
          <p:cNvSpPr/>
          <p:nvPr/>
        </p:nvSpPr>
        <p:spPr>
          <a:xfrm>
            <a:off x="0" y="5735636"/>
            <a:ext cx="12192000" cy="1122363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56BE5C-8B65-4F5E-B8B1-7DB7FA525656}"/>
              </a:ext>
            </a:extLst>
          </p:cNvPr>
          <p:cNvSpPr txBox="1"/>
          <p:nvPr/>
        </p:nvSpPr>
        <p:spPr>
          <a:xfrm>
            <a:off x="2428874" y="1223726"/>
            <a:ext cx="4566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latin typeface="Aparajita" panose="02020603050405020304" pitchFamily="18" charset="0"/>
                <a:cs typeface="Aparajita" panose="02020603050405020304" pitchFamily="18" charset="0"/>
              </a:rPr>
              <a:t>Module 2 - Cardiovascular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B89AD-462F-46D2-854A-8BD020F516D9}"/>
              </a:ext>
            </a:extLst>
          </p:cNvPr>
          <p:cNvSpPr/>
          <p:nvPr/>
        </p:nvSpPr>
        <p:spPr>
          <a:xfrm>
            <a:off x="-6000" y="5735635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DFC5651-30CE-455C-B988-EEFE09C70A57}"/>
              </a:ext>
            </a:extLst>
          </p:cNvPr>
          <p:cNvSpPr/>
          <p:nvPr/>
        </p:nvSpPr>
        <p:spPr>
          <a:xfrm>
            <a:off x="-6000" y="969259"/>
            <a:ext cx="12192000" cy="68263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food, cup&#10;&#10;Description automatically generated">
            <a:extLst>
              <a:ext uri="{FF2B5EF4-FFF2-40B4-BE49-F238E27FC236}">
                <a16:creationId xmlns:a16="http://schemas.microsoft.com/office/drawing/2014/main" id="{1D01A80C-3558-47F8-89C0-A08247238C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070" y="4352679"/>
            <a:ext cx="3386140" cy="2539098"/>
          </a:xfrm>
          <a:prstGeom prst="rect">
            <a:avLst/>
          </a:prstGeom>
        </p:spPr>
      </p:pic>
      <p:pic>
        <p:nvPicPr>
          <p:cNvPr id="14" name="Online Media 13" title="Ventricular tachycardia on an ECG monitor">
            <a:hlinkClick r:id="" action="ppaction://media"/>
            <a:extLst>
              <a:ext uri="{FF2B5EF4-FFF2-40B4-BE49-F238E27FC236}">
                <a16:creationId xmlns:a16="http://schemas.microsoft.com/office/drawing/2014/main" id="{31E0FF3F-0E44-4FF3-93EE-EAC2FAC0649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3485944" y="1806401"/>
            <a:ext cx="6774996" cy="382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1215</TotalTime>
  <Words>1099</Words>
  <Application>Microsoft Office PowerPoint</Application>
  <PresentationFormat>Widescreen</PresentationFormat>
  <Paragraphs>205</Paragraphs>
  <Slides>18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Angsana New</vt:lpstr>
      <vt:lpstr>AngsanaUPC</vt:lpstr>
      <vt:lpstr>Aparajita</vt:lpstr>
      <vt:lpstr>Arial</vt:lpstr>
      <vt:lpstr>Calibri</vt:lpstr>
      <vt:lpstr>Calibri Light</vt:lpstr>
      <vt:lpstr>Wingdings</vt:lpstr>
      <vt:lpstr>Office Theme</vt:lpstr>
      <vt:lpstr>Pre Medical School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Interval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 Medical School</dc:title>
  <dc:creator>Dean Eggitt</dc:creator>
  <cp:lastModifiedBy>Dean Eggitt</cp:lastModifiedBy>
  <cp:revision>35</cp:revision>
  <dcterms:created xsi:type="dcterms:W3CDTF">2020-09-15T17:16:29Z</dcterms:created>
  <dcterms:modified xsi:type="dcterms:W3CDTF">2021-02-07T13:14:14Z</dcterms:modified>
</cp:coreProperties>
</file>