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74" r:id="rId5"/>
    <p:sldId id="275" r:id="rId6"/>
    <p:sldId id="277" r:id="rId7"/>
    <p:sldId id="276" r:id="rId8"/>
    <p:sldId id="261" r:id="rId9"/>
    <p:sldId id="278" r:id="rId10"/>
    <p:sldId id="273" r:id="rId11"/>
    <p:sldId id="260"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73492" autoAdjust="0"/>
  </p:normalViewPr>
  <p:slideViewPr>
    <p:cSldViewPr snapToGrid="0">
      <p:cViewPr varScale="1">
        <p:scale>
          <a:sx n="63" d="100"/>
          <a:sy n="63" d="100"/>
        </p:scale>
        <p:origin x="16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FE1E5-9027-430C-9C25-E10ECCB4266B}" type="datetimeFigureOut">
              <a:rPr lang="en-GB" smtClean="0"/>
              <a:t>16/03/2021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070F45-A351-40EB-8640-18009D7BA62B}" type="slidenum">
              <a:rPr lang="en-GB" smtClean="0"/>
              <a:t>‹#›</a:t>
            </a:fld>
            <a:endParaRPr lang="en-GB"/>
          </a:p>
        </p:txBody>
      </p:sp>
    </p:spTree>
    <p:extLst>
      <p:ext uri="{BB962C8B-B14F-4D97-AF65-F5344CB8AC3E}">
        <p14:creationId xmlns:p14="http://schemas.microsoft.com/office/powerpoint/2010/main" val="30738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Neurology</a:t>
            </a:r>
          </a:p>
          <a:p>
            <a:r>
              <a:rPr lang="en-GB" dirty="0"/>
              <a:t>Medical speciality</a:t>
            </a:r>
          </a:p>
          <a:p>
            <a:r>
              <a:rPr lang="en-GB" dirty="0"/>
              <a:t>9 years</a:t>
            </a:r>
          </a:p>
          <a:p>
            <a:endParaRPr lang="en-GB" dirty="0"/>
          </a:p>
          <a:p>
            <a:r>
              <a:rPr lang="en-GB" b="1" dirty="0"/>
              <a:t>Neurosurgeon</a:t>
            </a:r>
          </a:p>
          <a:p>
            <a:r>
              <a:rPr lang="en-GB" dirty="0"/>
              <a:t>Surgical speciality</a:t>
            </a:r>
          </a:p>
          <a:p>
            <a:r>
              <a:rPr lang="en-GB" dirty="0"/>
              <a:t>10 years</a:t>
            </a:r>
          </a:p>
          <a:p>
            <a:endParaRPr lang="en-GB" dirty="0"/>
          </a:p>
          <a:p>
            <a:r>
              <a:rPr lang="en-GB" dirty="0"/>
              <a:t>Both very competitive</a:t>
            </a:r>
          </a:p>
          <a:p>
            <a:r>
              <a:rPr lang="en-GB" dirty="0"/>
              <a:t>Usually requires a period of research</a:t>
            </a:r>
          </a:p>
          <a:p>
            <a:endParaRPr lang="en-GB" dirty="0"/>
          </a:p>
        </p:txBody>
      </p:sp>
      <p:sp>
        <p:nvSpPr>
          <p:cNvPr id="4" name="Slide Number Placeholder 3"/>
          <p:cNvSpPr>
            <a:spLocks noGrp="1"/>
          </p:cNvSpPr>
          <p:nvPr>
            <p:ph type="sldNum" sz="quarter" idx="5"/>
          </p:nvPr>
        </p:nvSpPr>
        <p:spPr/>
        <p:txBody>
          <a:bodyPr/>
          <a:lstStyle/>
          <a:p>
            <a:fld id="{D1EC6471-125A-41EF-B757-565277E2EDAA}" type="slidenum">
              <a:rPr lang="en-GB" smtClean="0"/>
              <a:t>4</a:t>
            </a:fld>
            <a:endParaRPr lang="en-GB"/>
          </a:p>
        </p:txBody>
      </p:sp>
    </p:spTree>
    <p:extLst>
      <p:ext uri="{BB962C8B-B14F-4D97-AF65-F5344CB8AC3E}">
        <p14:creationId xmlns:p14="http://schemas.microsoft.com/office/powerpoint/2010/main" val="318757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What is the brain?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Collection of nerves, glial cells and blood vessels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Nerves - send electric signals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Glial cells – supportive connecting cells that provide protection and nutrition to the nerves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Brain is plastic.  Lots of spare unused  nerves at birth, waiting to be assigned a function.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Reads, writes, and re-writes through life.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Nerves change connections depending upon frequency of that connection used – if a connection is used a lot – it becomes “strong”.  If unused, it is re-assigned.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Can eventually runs out of functional nerves to be able to write new features</a:t>
            </a:r>
          </a:p>
          <a:p>
            <a:endParaRPr lang="en-GB" dirty="0"/>
          </a:p>
        </p:txBody>
      </p:sp>
      <p:sp>
        <p:nvSpPr>
          <p:cNvPr id="4" name="Slide Number Placeholder 3"/>
          <p:cNvSpPr>
            <a:spLocks noGrp="1"/>
          </p:cNvSpPr>
          <p:nvPr>
            <p:ph type="sldNum" sz="quarter" idx="5"/>
          </p:nvPr>
        </p:nvSpPr>
        <p:spPr/>
        <p:txBody>
          <a:bodyPr/>
          <a:lstStyle/>
          <a:p>
            <a:fld id="{8C070F45-A351-40EB-8640-18009D7BA62B}" type="slidenum">
              <a:rPr lang="en-GB" smtClean="0"/>
              <a:t>5</a:t>
            </a:fld>
            <a:endParaRPr lang="en-GB"/>
          </a:p>
        </p:txBody>
      </p:sp>
    </p:spTree>
    <p:extLst>
      <p:ext uri="{BB962C8B-B14F-4D97-AF65-F5344CB8AC3E}">
        <p14:creationId xmlns:p14="http://schemas.microsoft.com/office/powerpoint/2010/main" val="88262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Meninges</a:t>
            </a:r>
          </a:p>
          <a:p>
            <a:r>
              <a:rPr lang="en-GB" dirty="0"/>
              <a:t>D - dura</a:t>
            </a:r>
          </a:p>
          <a:p>
            <a:r>
              <a:rPr lang="en-GB" dirty="0"/>
              <a:t>A - arachnoid</a:t>
            </a:r>
          </a:p>
          <a:p>
            <a:r>
              <a:rPr lang="en-GB" dirty="0"/>
              <a:t>P – pia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Encapsulate Cerebrospinal fluid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trauma defence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Support vessels</a:t>
            </a:r>
          </a:p>
          <a:p>
            <a:endParaRPr lang="en-GB" dirty="0"/>
          </a:p>
        </p:txBody>
      </p:sp>
      <p:sp>
        <p:nvSpPr>
          <p:cNvPr id="4" name="Slide Number Placeholder 3"/>
          <p:cNvSpPr>
            <a:spLocks noGrp="1"/>
          </p:cNvSpPr>
          <p:nvPr>
            <p:ph type="sldNum" sz="quarter" idx="5"/>
          </p:nvPr>
        </p:nvSpPr>
        <p:spPr/>
        <p:txBody>
          <a:bodyPr/>
          <a:lstStyle/>
          <a:p>
            <a:fld id="{8C070F45-A351-40EB-8640-18009D7BA62B}" type="slidenum">
              <a:rPr lang="en-GB" smtClean="0"/>
              <a:t>6</a:t>
            </a:fld>
            <a:endParaRPr lang="en-GB"/>
          </a:p>
        </p:txBody>
      </p:sp>
    </p:spTree>
    <p:extLst>
      <p:ext uri="{BB962C8B-B14F-4D97-AF65-F5344CB8AC3E}">
        <p14:creationId xmlns:p14="http://schemas.microsoft.com/office/powerpoint/2010/main" val="405346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Circle of Willis</a:t>
            </a:r>
          </a:p>
          <a:p>
            <a:r>
              <a:rPr lang="en-GB" dirty="0"/>
              <a:t>Useful collection of arteries that allows redundant circulation in the brain</a:t>
            </a:r>
          </a:p>
          <a:p>
            <a:r>
              <a:rPr lang="en-GB" dirty="0"/>
              <a:t>If one part is disconnected, the other parts should be able to supply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Anterior, and posterior circulations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Middle artery is NOT a part of the CIRCLE of </a:t>
            </a:r>
            <a:r>
              <a:rPr lang="en-GB" b="0" dirty="0" err="1"/>
              <a:t>willis</a:t>
            </a:r>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fld id="{8C070F45-A351-40EB-8640-18009D7BA62B}" type="slidenum">
              <a:rPr lang="en-GB" smtClean="0"/>
              <a:t>7</a:t>
            </a:fld>
            <a:endParaRPr lang="en-GB"/>
          </a:p>
        </p:txBody>
      </p:sp>
    </p:spTree>
    <p:extLst>
      <p:ext uri="{BB962C8B-B14F-4D97-AF65-F5344CB8AC3E}">
        <p14:creationId xmlns:p14="http://schemas.microsoft.com/office/powerpoint/2010/main" val="357799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Frontal</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personality / speech</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Parietal</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sensory / language</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Temporal</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memory / sensory / language</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Occipital</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visual</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Hypothalamus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homeostasis</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Pituitary</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coordination of hormone communication</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Cerebellum</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coordination of movement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C070F45-A351-40EB-8640-18009D7BA62B}" type="slidenum">
              <a:rPr lang="en-GB" smtClean="0"/>
              <a:t>8</a:t>
            </a:fld>
            <a:endParaRPr lang="en-GB"/>
          </a:p>
        </p:txBody>
      </p:sp>
    </p:spTree>
    <p:extLst>
      <p:ext uri="{BB962C8B-B14F-4D97-AF65-F5344CB8AC3E}">
        <p14:creationId xmlns:p14="http://schemas.microsoft.com/office/powerpoint/2010/main" val="101973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a:t>
            </a:r>
            <a:r>
              <a:rPr lang="en-GB" b="1" dirty="0"/>
              <a:t>olfactory</a:t>
            </a:r>
            <a:r>
              <a:rPr lang="en-GB" dirty="0"/>
              <a:t> – smell</a:t>
            </a:r>
          </a:p>
          <a:p>
            <a:endParaRPr lang="en-GB" dirty="0"/>
          </a:p>
          <a:p>
            <a:r>
              <a:rPr lang="en-GB" dirty="0"/>
              <a:t>2 – </a:t>
            </a:r>
            <a:r>
              <a:rPr lang="en-GB" b="1" dirty="0"/>
              <a:t>optic</a:t>
            </a:r>
            <a:r>
              <a:rPr lang="en-GB" dirty="0"/>
              <a:t> – vision</a:t>
            </a:r>
          </a:p>
          <a:p>
            <a:endParaRPr lang="en-GB" dirty="0"/>
          </a:p>
          <a:p>
            <a:r>
              <a:rPr lang="en-GB" dirty="0"/>
              <a:t>3 – </a:t>
            </a:r>
            <a:r>
              <a:rPr lang="en-GB" b="1" dirty="0"/>
              <a:t>oculomotor</a:t>
            </a:r>
            <a:r>
              <a:rPr lang="en-GB" dirty="0"/>
              <a:t> – moves eyes.  Constrict pupils.  Moves upper eyelid.</a:t>
            </a:r>
          </a:p>
          <a:p>
            <a:endParaRPr lang="en-GB" dirty="0"/>
          </a:p>
          <a:p>
            <a:r>
              <a:rPr lang="en-GB" dirty="0"/>
              <a:t>4 – </a:t>
            </a:r>
            <a:r>
              <a:rPr lang="en-GB" b="1" dirty="0"/>
              <a:t>trochlear</a:t>
            </a:r>
            <a:r>
              <a:rPr lang="en-GB" dirty="0"/>
              <a:t> – move eyes</a:t>
            </a:r>
          </a:p>
          <a:p>
            <a:endParaRPr lang="en-GB" dirty="0"/>
          </a:p>
          <a:p>
            <a:r>
              <a:rPr lang="en-GB" dirty="0"/>
              <a:t>5 – </a:t>
            </a:r>
            <a:r>
              <a:rPr lang="en-GB" b="1" dirty="0"/>
              <a:t>trigeminal</a:t>
            </a:r>
            <a:r>
              <a:rPr lang="en-GB" dirty="0"/>
              <a:t> – sensation of face / cornea. Muscles used when eating</a:t>
            </a:r>
          </a:p>
          <a:p>
            <a:endParaRPr lang="en-GB" dirty="0"/>
          </a:p>
          <a:p>
            <a:r>
              <a:rPr lang="en-GB" dirty="0"/>
              <a:t>6 – </a:t>
            </a:r>
            <a:r>
              <a:rPr lang="en-GB" b="1" dirty="0"/>
              <a:t>abducens</a:t>
            </a:r>
            <a:r>
              <a:rPr lang="en-GB" dirty="0"/>
              <a:t> – move eyes</a:t>
            </a:r>
          </a:p>
          <a:p>
            <a:endParaRPr lang="en-GB" dirty="0"/>
          </a:p>
          <a:p>
            <a:r>
              <a:rPr lang="en-GB" dirty="0"/>
              <a:t>7 – </a:t>
            </a:r>
            <a:r>
              <a:rPr lang="en-GB" b="1" dirty="0"/>
              <a:t>facial</a:t>
            </a:r>
            <a:r>
              <a:rPr lang="en-GB" dirty="0"/>
              <a:t> – facial movement. Some taste.  Tear and salivary glands.</a:t>
            </a:r>
          </a:p>
          <a:p>
            <a:endParaRPr lang="en-GB" dirty="0"/>
          </a:p>
          <a:p>
            <a:r>
              <a:rPr lang="en-GB" dirty="0"/>
              <a:t>8 – </a:t>
            </a:r>
            <a:r>
              <a:rPr lang="en-GB" b="1" dirty="0"/>
              <a:t>vestibulocochlear</a:t>
            </a:r>
            <a:r>
              <a:rPr lang="en-GB" dirty="0"/>
              <a:t> – hearing and balance</a:t>
            </a:r>
          </a:p>
          <a:p>
            <a:endParaRPr lang="en-GB" dirty="0"/>
          </a:p>
          <a:p>
            <a:r>
              <a:rPr lang="en-GB" dirty="0"/>
              <a:t>9 – </a:t>
            </a:r>
            <a:r>
              <a:rPr lang="en-GB" b="1" i="0" dirty="0"/>
              <a:t>glossopharyngeal</a:t>
            </a:r>
            <a:r>
              <a:rPr lang="en-GB" dirty="0"/>
              <a:t> – sensation in mouth.  Salivary glands</a:t>
            </a:r>
          </a:p>
          <a:p>
            <a:endParaRPr lang="en-GB" dirty="0"/>
          </a:p>
          <a:p>
            <a:r>
              <a:rPr lang="en-GB" dirty="0"/>
              <a:t>10 – </a:t>
            </a:r>
            <a:r>
              <a:rPr lang="en-GB" b="1" dirty="0" err="1"/>
              <a:t>vagus</a:t>
            </a:r>
            <a:r>
              <a:rPr lang="en-GB" dirty="0"/>
              <a:t> – autonomic function.  Sensation of larynx / pharynx.  Vocal cords.  Swallowing</a:t>
            </a:r>
          </a:p>
          <a:p>
            <a:endParaRPr lang="en-GB" dirty="0"/>
          </a:p>
          <a:p>
            <a:r>
              <a:rPr lang="en-GB" dirty="0"/>
              <a:t>11 – </a:t>
            </a:r>
            <a:r>
              <a:rPr lang="en-GB" b="1" dirty="0"/>
              <a:t>accessory</a:t>
            </a:r>
            <a:r>
              <a:rPr lang="en-GB" dirty="0"/>
              <a:t> – neck and shoulder muscles</a:t>
            </a:r>
          </a:p>
          <a:p>
            <a:endParaRPr lang="en-GB" dirty="0"/>
          </a:p>
          <a:p>
            <a:r>
              <a:rPr lang="en-GB" dirty="0"/>
              <a:t>12 – </a:t>
            </a:r>
            <a:r>
              <a:rPr lang="en-GB" b="1" dirty="0"/>
              <a:t>hypoglossal</a:t>
            </a:r>
            <a:r>
              <a:rPr lang="en-GB" dirty="0"/>
              <a:t> – movements of tongue</a:t>
            </a:r>
          </a:p>
        </p:txBody>
      </p:sp>
      <p:sp>
        <p:nvSpPr>
          <p:cNvPr id="4" name="Slide Number Placeholder 3"/>
          <p:cNvSpPr>
            <a:spLocks noGrp="1"/>
          </p:cNvSpPr>
          <p:nvPr>
            <p:ph type="sldNum" sz="quarter" idx="5"/>
          </p:nvPr>
        </p:nvSpPr>
        <p:spPr/>
        <p:txBody>
          <a:bodyPr/>
          <a:lstStyle/>
          <a:p>
            <a:fld id="{8C070F45-A351-40EB-8640-18009D7BA62B}" type="slidenum">
              <a:rPr lang="en-GB" smtClean="0"/>
              <a:t>9</a:t>
            </a:fld>
            <a:endParaRPr lang="en-GB"/>
          </a:p>
        </p:txBody>
      </p:sp>
    </p:spTree>
    <p:extLst>
      <p:ext uri="{BB962C8B-B14F-4D97-AF65-F5344CB8AC3E}">
        <p14:creationId xmlns:p14="http://schemas.microsoft.com/office/powerpoint/2010/main" val="9716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Interval</a:t>
            </a:r>
          </a:p>
          <a:p>
            <a:r>
              <a:rPr lang="en-GB" dirty="0"/>
              <a:t>15 minute break</a:t>
            </a:r>
          </a:p>
        </p:txBody>
      </p:sp>
      <p:sp>
        <p:nvSpPr>
          <p:cNvPr id="4" name="Slide Number Placeholder 3"/>
          <p:cNvSpPr>
            <a:spLocks noGrp="1"/>
          </p:cNvSpPr>
          <p:nvPr>
            <p:ph type="sldNum" sz="quarter" idx="5"/>
          </p:nvPr>
        </p:nvSpPr>
        <p:spPr/>
        <p:txBody>
          <a:bodyPr/>
          <a:lstStyle/>
          <a:p>
            <a:fld id="{D85CD064-B1DD-4AA0-A558-5C88E91B92AD}" type="slidenum">
              <a:rPr lang="en-GB" smtClean="0"/>
              <a:t>10</a:t>
            </a:fld>
            <a:endParaRPr lang="en-GB"/>
          </a:p>
        </p:txBody>
      </p:sp>
    </p:spTree>
    <p:extLst>
      <p:ext uri="{BB962C8B-B14F-4D97-AF65-F5344CB8AC3E}">
        <p14:creationId xmlns:p14="http://schemas.microsoft.com/office/powerpoint/2010/main" val="208936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 optic</a:t>
            </a:r>
          </a:p>
          <a:p>
            <a:r>
              <a:rPr lang="en-GB" dirty="0"/>
              <a:t>3 - oculomotor</a:t>
            </a:r>
          </a:p>
          <a:p>
            <a:r>
              <a:rPr lang="en-GB" dirty="0"/>
              <a:t>4 - trochlear</a:t>
            </a:r>
          </a:p>
          <a:p>
            <a:r>
              <a:rPr lang="en-GB" dirty="0"/>
              <a:t>5 - trigeminal</a:t>
            </a:r>
          </a:p>
          <a:p>
            <a:r>
              <a:rPr lang="en-GB" dirty="0"/>
              <a:t>6 – abducens</a:t>
            </a:r>
          </a:p>
          <a:p>
            <a:endParaRPr lang="en-GB" dirty="0"/>
          </a:p>
          <a:p>
            <a:r>
              <a:rPr lang="en-GB" dirty="0"/>
              <a:t>Visual acuity</a:t>
            </a:r>
          </a:p>
          <a:p>
            <a:pPr marL="171450" indent="-171450">
              <a:buFontTx/>
              <a:buChar char="-"/>
            </a:pPr>
            <a:r>
              <a:rPr lang="en-GB" dirty="0"/>
              <a:t>Snellen chart </a:t>
            </a:r>
            <a:r>
              <a:rPr lang="en-GB" b="1" dirty="0"/>
              <a:t>(don’t do this – just explain existence)</a:t>
            </a:r>
          </a:p>
          <a:p>
            <a:pPr marL="171450" indent="-171450">
              <a:buFontTx/>
              <a:buChar char="-"/>
            </a:pPr>
            <a:r>
              <a:rPr lang="en-GB" dirty="0"/>
              <a:t>Visual fields </a:t>
            </a:r>
            <a:r>
              <a:rPr lang="en-GB" b="1" dirty="0"/>
              <a:t>(do this)</a:t>
            </a:r>
          </a:p>
          <a:p>
            <a:endParaRPr lang="en-GB" dirty="0"/>
          </a:p>
          <a:p>
            <a:r>
              <a:rPr lang="en-GB" dirty="0"/>
              <a:t>Accommodation to distance</a:t>
            </a:r>
          </a:p>
          <a:p>
            <a:r>
              <a:rPr lang="en-GB" dirty="0"/>
              <a:t>Accommodation to light</a:t>
            </a:r>
          </a:p>
          <a:p>
            <a:r>
              <a:rPr lang="en-GB" dirty="0"/>
              <a:t>- Direct constriction and relaxation of pupil</a:t>
            </a:r>
          </a:p>
          <a:p>
            <a:pPr marL="171450" indent="-171450">
              <a:buFontTx/>
              <a:buChar char="-"/>
            </a:pPr>
            <a:r>
              <a:rPr lang="en-GB" dirty="0"/>
              <a:t>Indirect constriction and relaxation of pupils</a:t>
            </a:r>
          </a:p>
          <a:p>
            <a:pPr marL="171450" indent="-171450">
              <a:buFontTx/>
              <a:buChar char="-"/>
            </a:pPr>
            <a:endParaRPr lang="en-GB" dirty="0"/>
          </a:p>
          <a:p>
            <a:r>
              <a:rPr lang="en-GB" dirty="0"/>
              <a:t>Movement of eyes</a:t>
            </a:r>
          </a:p>
          <a:p>
            <a:r>
              <a:rPr lang="en-GB" dirty="0"/>
              <a:t>Nystagmus</a:t>
            </a:r>
          </a:p>
          <a:p>
            <a:r>
              <a:rPr lang="en-GB" dirty="0"/>
              <a:t>Diplopia</a:t>
            </a:r>
          </a:p>
          <a:p>
            <a:endParaRPr lang="en-GB" dirty="0"/>
          </a:p>
          <a:p>
            <a:r>
              <a:rPr lang="en-GB" dirty="0"/>
              <a:t>Facial sensation</a:t>
            </a:r>
          </a:p>
          <a:p>
            <a:r>
              <a:rPr lang="en-GB" dirty="0"/>
              <a:t> -  Temporal branch</a:t>
            </a:r>
          </a:p>
          <a:p>
            <a:pPr marL="171450" indent="-171450">
              <a:buFontTx/>
              <a:buChar char="-"/>
            </a:pPr>
            <a:r>
              <a:rPr lang="en-GB" dirty="0"/>
              <a:t>Maxillary branch</a:t>
            </a:r>
          </a:p>
          <a:p>
            <a:pPr marL="171450" indent="-171450">
              <a:buFontTx/>
              <a:buChar char="-"/>
            </a:pPr>
            <a:r>
              <a:rPr lang="en-GB" dirty="0"/>
              <a:t>Mandibular branch</a:t>
            </a:r>
          </a:p>
          <a:p>
            <a:pPr marL="0" indent="0">
              <a:buFontTx/>
              <a:buNone/>
            </a:pPr>
            <a:endParaRPr lang="en-GB" dirty="0"/>
          </a:p>
          <a:p>
            <a:pPr marL="0" indent="0">
              <a:buFontTx/>
              <a:buNone/>
            </a:pPr>
            <a:r>
              <a:rPr lang="en-GB" dirty="0"/>
              <a:t>Muscles of mastication</a:t>
            </a:r>
          </a:p>
          <a:p>
            <a:pPr marL="171450" indent="-171450">
              <a:buFontTx/>
              <a:buChar char="-"/>
            </a:pPr>
            <a:r>
              <a:rPr lang="en-GB" dirty="0"/>
              <a:t>Clench jaw</a:t>
            </a:r>
          </a:p>
          <a:p>
            <a:pPr marL="171450" indent="-171450">
              <a:buFontTx/>
              <a:buChar char="-"/>
            </a:pPr>
            <a:r>
              <a:rPr lang="en-GB" dirty="0"/>
              <a:t>Open mouth</a:t>
            </a:r>
          </a:p>
        </p:txBody>
      </p:sp>
      <p:sp>
        <p:nvSpPr>
          <p:cNvPr id="4" name="Slide Number Placeholder 3"/>
          <p:cNvSpPr>
            <a:spLocks noGrp="1"/>
          </p:cNvSpPr>
          <p:nvPr>
            <p:ph type="sldNum" sz="quarter" idx="5"/>
          </p:nvPr>
        </p:nvSpPr>
        <p:spPr/>
        <p:txBody>
          <a:bodyPr/>
          <a:lstStyle/>
          <a:p>
            <a:fld id="{8C070F45-A351-40EB-8640-18009D7BA62B}" type="slidenum">
              <a:rPr lang="en-GB" smtClean="0"/>
              <a:t>11</a:t>
            </a:fld>
            <a:endParaRPr lang="en-GB"/>
          </a:p>
        </p:txBody>
      </p:sp>
    </p:spTree>
    <p:extLst>
      <p:ext uri="{BB962C8B-B14F-4D97-AF65-F5344CB8AC3E}">
        <p14:creationId xmlns:p14="http://schemas.microsoft.com/office/powerpoint/2010/main" val="293972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95AD5-EEFD-42CD-BB89-D5861F61D1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F4F5B9-18DD-4103-89D1-E4A1260D54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88633F-0D54-4850-9F95-4873E585CCBB}"/>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5" name="Footer Placeholder 4">
            <a:extLst>
              <a:ext uri="{FF2B5EF4-FFF2-40B4-BE49-F238E27FC236}">
                <a16:creationId xmlns:a16="http://schemas.microsoft.com/office/drawing/2014/main" id="{DBCAAAA0-FC93-442E-9C2B-D8DB1C15C6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B301D7-D1D3-415B-ABD3-7746EC3D1718}"/>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367024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6F1D-C240-43B1-AB09-EC81E79A6B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E2440B-3100-4969-A40B-365A2DC9E6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80E7F-8A0C-4A32-916B-ED5817B3BA85}"/>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5" name="Footer Placeholder 4">
            <a:extLst>
              <a:ext uri="{FF2B5EF4-FFF2-40B4-BE49-F238E27FC236}">
                <a16:creationId xmlns:a16="http://schemas.microsoft.com/office/drawing/2014/main" id="{C8012016-AAEF-4B8B-837E-DF68CAFE81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D10C4-7B0C-4807-87E2-54E6CAFC1FF5}"/>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346313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73929-FF09-40FA-B1B4-F8AF86E1A3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7F60EB-25A2-407E-9B7A-718EEB678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B673C0-E657-4CB5-B903-6518C7901E7C}"/>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5" name="Footer Placeholder 4">
            <a:extLst>
              <a:ext uri="{FF2B5EF4-FFF2-40B4-BE49-F238E27FC236}">
                <a16:creationId xmlns:a16="http://schemas.microsoft.com/office/drawing/2014/main" id="{F6192967-9D7A-4874-B811-EC4F11BFC1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70D536-C20C-4D96-9C42-501DB2F1225E}"/>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146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A413-2A2C-4148-BD22-17682581C1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95A4DF-D60E-42DE-AE98-307494278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784822-38FF-419B-80B5-BFB4786ED7B2}"/>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5" name="Footer Placeholder 4">
            <a:extLst>
              <a:ext uri="{FF2B5EF4-FFF2-40B4-BE49-F238E27FC236}">
                <a16:creationId xmlns:a16="http://schemas.microsoft.com/office/drawing/2014/main" id="{F0422AF7-0D4C-44E9-8383-E64C58FA2A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6F4ADB-976F-444E-BFCA-70F36690FE3B}"/>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38117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3C0D-3E32-41F2-934B-95FA99BC3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6FE6E0-E7BD-4B36-ACDD-B85FF9C898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AA57F-2657-4192-8382-324045481E93}"/>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5" name="Footer Placeholder 4">
            <a:extLst>
              <a:ext uri="{FF2B5EF4-FFF2-40B4-BE49-F238E27FC236}">
                <a16:creationId xmlns:a16="http://schemas.microsoft.com/office/drawing/2014/main" id="{D6B134CF-DA8F-4C6D-B680-5089A66ACF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B03972-4BFD-49F3-97AC-C2B2C1F89042}"/>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225892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AA9B-1E8F-4BA0-B34E-0E03C78094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4420A0-A43F-4E51-A2DA-86831021F7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7E7E857-5722-4B1A-B9F2-E8F9C5C72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BC76F3-75A7-4D65-8516-AB504EC4061E}"/>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6" name="Footer Placeholder 5">
            <a:extLst>
              <a:ext uri="{FF2B5EF4-FFF2-40B4-BE49-F238E27FC236}">
                <a16:creationId xmlns:a16="http://schemas.microsoft.com/office/drawing/2014/main" id="{1D8E8D73-F54C-420F-870E-5554B1A8EB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BE5F90-9F3D-449A-BDFE-44483C07F0C8}"/>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1200745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7B1A-2D9D-4103-A46E-220B2BD4E8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DE63FE-E37A-4012-85C3-33D1DDD307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D400A-2852-461E-AA55-29FF797EC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1F9F09A-8D7C-4C38-B2B2-7176E69681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262CD-D90C-4592-8053-5441982B8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20129C-496E-4E83-8C5E-E803ACE9E3C2}"/>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8" name="Footer Placeholder 7">
            <a:extLst>
              <a:ext uri="{FF2B5EF4-FFF2-40B4-BE49-F238E27FC236}">
                <a16:creationId xmlns:a16="http://schemas.microsoft.com/office/drawing/2014/main" id="{6734443A-BE74-48A3-A7AF-06CB4BDC35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2FAD77-5FA6-4D63-9EAF-8937817E98D6}"/>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145714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DFE1-D2A3-4D3E-B14C-5383C71302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03E501-455C-4557-AD24-9C064F5BC89F}"/>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4" name="Footer Placeholder 3">
            <a:extLst>
              <a:ext uri="{FF2B5EF4-FFF2-40B4-BE49-F238E27FC236}">
                <a16:creationId xmlns:a16="http://schemas.microsoft.com/office/drawing/2014/main" id="{9DB1F19F-96E9-480C-9D09-318F0235EB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747808-4A55-415D-BB73-59153C384D36}"/>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159203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03E21-1FAC-44F2-8C88-5843068A257F}"/>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3" name="Footer Placeholder 2">
            <a:extLst>
              <a:ext uri="{FF2B5EF4-FFF2-40B4-BE49-F238E27FC236}">
                <a16:creationId xmlns:a16="http://schemas.microsoft.com/office/drawing/2014/main" id="{F97D5BBC-7ABF-4455-BB96-BE725A7D1A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C0598F-B18B-43B0-BCC2-B98C42BC8E07}"/>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67351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E5ED-4BCC-415C-898F-4C6889B15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53EA3D-637E-4E49-9A2F-4098298AD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67DE29-B21E-480B-80CE-257405A6A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569AF-0816-4177-B9FB-EF4EE4304CA8}"/>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6" name="Footer Placeholder 5">
            <a:extLst>
              <a:ext uri="{FF2B5EF4-FFF2-40B4-BE49-F238E27FC236}">
                <a16:creationId xmlns:a16="http://schemas.microsoft.com/office/drawing/2014/main" id="{18A6006E-AD6F-4C06-9ECD-CEA70915C0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41A5FE-C8DD-48D2-B420-BBB22682A037}"/>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8891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34A5-D360-45E2-BFF4-965ECD21A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DC8764-836A-4517-A806-C8F7040F2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6BE5E4-209A-4F0E-B888-6685E7020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993DF-BCD1-46F4-8E71-A76E96AA95D2}"/>
              </a:ext>
            </a:extLst>
          </p:cNvPr>
          <p:cNvSpPr>
            <a:spLocks noGrp="1"/>
          </p:cNvSpPr>
          <p:nvPr>
            <p:ph type="dt" sz="half" idx="10"/>
          </p:nvPr>
        </p:nvSpPr>
        <p:spPr/>
        <p:txBody>
          <a:bodyPr/>
          <a:lstStyle/>
          <a:p>
            <a:fld id="{1D36A5EF-9E67-4D90-8DB0-6B92AB50C771}" type="datetimeFigureOut">
              <a:rPr lang="en-GB" smtClean="0"/>
              <a:t>16/03/2021</a:t>
            </a:fld>
            <a:endParaRPr lang="en-GB"/>
          </a:p>
        </p:txBody>
      </p:sp>
      <p:sp>
        <p:nvSpPr>
          <p:cNvPr id="6" name="Footer Placeholder 5">
            <a:extLst>
              <a:ext uri="{FF2B5EF4-FFF2-40B4-BE49-F238E27FC236}">
                <a16:creationId xmlns:a16="http://schemas.microsoft.com/office/drawing/2014/main" id="{1C7A8206-0CDD-444B-8BFC-A477F5031F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6CA31E-E207-430A-9CE0-4C761C1D0646}"/>
              </a:ext>
            </a:extLst>
          </p:cNvPr>
          <p:cNvSpPr>
            <a:spLocks noGrp="1"/>
          </p:cNvSpPr>
          <p:nvPr>
            <p:ph type="sldNum" sz="quarter" idx="12"/>
          </p:nvPr>
        </p:nvSpPr>
        <p:spPr/>
        <p:txBody>
          <a:bodyPr/>
          <a:lstStyle/>
          <a:p>
            <a:fld id="{3BE022F4-A539-447C-80A5-0E01FE4CEE6E}" type="slidenum">
              <a:rPr lang="en-GB" smtClean="0"/>
              <a:t>‹#›</a:t>
            </a:fld>
            <a:endParaRPr lang="en-GB"/>
          </a:p>
        </p:txBody>
      </p:sp>
    </p:spTree>
    <p:extLst>
      <p:ext uri="{BB962C8B-B14F-4D97-AF65-F5344CB8AC3E}">
        <p14:creationId xmlns:p14="http://schemas.microsoft.com/office/powerpoint/2010/main" val="206135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AD5982-5F9A-4497-9D24-748EF5FFF4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5BB0F8-EC4B-4DC2-8582-E5D6D26C0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FBF789-3ED8-46DD-9EB8-746AD8886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A5EF-9E67-4D90-8DB0-6B92AB50C771}" type="datetimeFigureOut">
              <a:rPr lang="en-GB" smtClean="0"/>
              <a:t>16/03/2021</a:t>
            </a:fld>
            <a:endParaRPr lang="en-GB"/>
          </a:p>
        </p:txBody>
      </p:sp>
      <p:sp>
        <p:nvSpPr>
          <p:cNvPr id="5" name="Footer Placeholder 4">
            <a:extLst>
              <a:ext uri="{FF2B5EF4-FFF2-40B4-BE49-F238E27FC236}">
                <a16:creationId xmlns:a16="http://schemas.microsoft.com/office/drawing/2014/main" id="{7C06E20E-22E9-47D8-A81E-4EDD3F664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CE3942-4FD4-422D-B646-464F2EBB2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022F4-A539-447C-80A5-0E01FE4CEE6E}" type="slidenum">
              <a:rPr lang="en-GB" smtClean="0"/>
              <a:t>‹#›</a:t>
            </a:fld>
            <a:endParaRPr lang="en-GB"/>
          </a:p>
        </p:txBody>
      </p:sp>
    </p:spTree>
    <p:extLst>
      <p:ext uri="{BB962C8B-B14F-4D97-AF65-F5344CB8AC3E}">
        <p14:creationId xmlns:p14="http://schemas.microsoft.com/office/powerpoint/2010/main" val="1501425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commons.wikimedia.org/w/index.php?curid=891480" TargetMode="External"/><Relationship Id="rId5" Type="http://schemas.openxmlformats.org/officeDocument/2006/relationships/image" Target="../media/image9.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2">
            <a:alphaModFix amt="29000"/>
            <a:extLst>
              <a:ext uri="{28A0092B-C50C-407E-A947-70E740481C1C}">
                <a14:useLocalDpi xmlns:a14="http://schemas.microsoft.com/office/drawing/2010/main" val="0"/>
              </a:ext>
            </a:extLst>
          </a:blip>
          <a:srcRect l="1" r="842" b="36989"/>
          <a:stretch/>
        </p:blipFill>
        <p:spPr>
          <a:xfrm>
            <a:off x="0" y="290187"/>
            <a:ext cx="12186000" cy="5518800"/>
          </a:xfrm>
          <a:prstGeom prst="rect">
            <a:avLst/>
          </a:prstGeom>
        </p:spPr>
      </p:pic>
      <p:sp>
        <p:nvSpPr>
          <p:cNvPr id="2" name="Title 1">
            <a:extLst>
              <a:ext uri="{FF2B5EF4-FFF2-40B4-BE49-F238E27FC236}">
                <a16:creationId xmlns:a16="http://schemas.microsoft.com/office/drawing/2014/main" id="{250DFE63-10B6-428D-8A27-39A190302D5A}"/>
              </a:ext>
            </a:extLst>
          </p:cNvPr>
          <p:cNvSpPr>
            <a:spLocks noGrp="1"/>
          </p:cNvSpPr>
          <p:nvPr>
            <p:ph type="ctrTitle"/>
          </p:nvPr>
        </p:nvSpPr>
        <p:spPr>
          <a:xfrm>
            <a:off x="1521000" y="1793347"/>
            <a:ext cx="9144000" cy="914401"/>
          </a:xfrm>
        </p:spPr>
        <p:txBody>
          <a:bodyPr>
            <a:normAutofit fontScale="90000"/>
          </a:bodyPr>
          <a:lstStyle/>
          <a:p>
            <a:r>
              <a:rPr lang="en-GB" b="1" dirty="0">
                <a:latin typeface="Aparajita" panose="02020603050405020304" pitchFamily="18" charset="0"/>
                <a:cs typeface="Aparajita" panose="02020603050405020304" pitchFamily="18" charset="0"/>
              </a:rPr>
              <a:t>Pre Medical School</a:t>
            </a:r>
          </a:p>
        </p:txBody>
      </p:sp>
      <p:sp>
        <p:nvSpPr>
          <p:cNvPr id="3" name="Subtitle 2">
            <a:extLst>
              <a:ext uri="{FF2B5EF4-FFF2-40B4-BE49-F238E27FC236}">
                <a16:creationId xmlns:a16="http://schemas.microsoft.com/office/drawing/2014/main" id="{F86EB37F-2A01-4016-BB92-617D13C5BBF9}"/>
              </a:ext>
            </a:extLst>
          </p:cNvPr>
          <p:cNvSpPr>
            <a:spLocks noGrp="1"/>
          </p:cNvSpPr>
          <p:nvPr>
            <p:ph type="subTitle" idx="1"/>
          </p:nvPr>
        </p:nvSpPr>
        <p:spPr>
          <a:xfrm>
            <a:off x="1521000" y="4763618"/>
            <a:ext cx="9144000" cy="1655762"/>
          </a:xfrm>
        </p:spPr>
        <p:txBody>
          <a:bodyPr>
            <a:normAutofit/>
          </a:bodyPr>
          <a:lstStyle/>
          <a:p>
            <a:r>
              <a:rPr lang="en-GB" sz="2800" b="1" dirty="0">
                <a:latin typeface="Angsana New" panose="02020603050405020304" pitchFamily="18" charset="-34"/>
                <a:cs typeface="Angsana New" panose="02020603050405020304" pitchFamily="18" charset="-34"/>
              </a:rPr>
              <a:t>Mrs </a:t>
            </a:r>
            <a:r>
              <a:rPr lang="en-GB" sz="2800" b="1" dirty="0" err="1">
                <a:latin typeface="Angsana New" panose="02020603050405020304" pitchFamily="18" charset="-34"/>
                <a:cs typeface="Angsana New" panose="02020603050405020304" pitchFamily="18" charset="-34"/>
              </a:rPr>
              <a:t>Neringa</a:t>
            </a:r>
            <a:r>
              <a:rPr lang="en-GB" sz="2800" b="1" dirty="0">
                <a:latin typeface="Angsana New" panose="02020603050405020304" pitchFamily="18" charset="-34"/>
                <a:cs typeface="Angsana New" panose="02020603050405020304" pitchFamily="18" charset="-34"/>
              </a:rPr>
              <a:t> </a:t>
            </a:r>
            <a:r>
              <a:rPr lang="en-GB" sz="2800" b="1" dirty="0" err="1">
                <a:latin typeface="Angsana New" panose="02020603050405020304" pitchFamily="18" charset="-34"/>
                <a:cs typeface="Angsana New" panose="02020603050405020304" pitchFamily="18" charset="-34"/>
              </a:rPr>
              <a:t>Smalstiene</a:t>
            </a:r>
            <a:endParaRPr lang="en-GB" sz="2800" b="1" dirty="0">
              <a:latin typeface="Angsana New" panose="02020603050405020304" pitchFamily="18" charset="-34"/>
              <a:cs typeface="Angsana New" panose="02020603050405020304" pitchFamily="18" charset="-34"/>
            </a:endParaRPr>
          </a:p>
          <a:p>
            <a:r>
              <a:rPr lang="en-GB" sz="2800" b="1" dirty="0">
                <a:latin typeface="Angsana New" panose="02020603050405020304" pitchFamily="18" charset="-34"/>
                <a:cs typeface="Angsana New" panose="02020603050405020304" pitchFamily="18" charset="-34"/>
              </a:rPr>
              <a:t>Dr Dean Eggitt</a:t>
            </a:r>
          </a:p>
        </p:txBody>
      </p:sp>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0650255-59BF-43F0-8F8C-38B57D7A35CE}"/>
              </a:ext>
            </a:extLst>
          </p:cNvPr>
          <p:cNvSpPr/>
          <p:nvPr/>
        </p:nvSpPr>
        <p:spPr>
          <a:xfrm>
            <a:off x="-6000" y="962024"/>
            <a:ext cx="12192000" cy="68263"/>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297D908-44B5-46A5-9C40-B553A1E8A123}"/>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1" name="Picture 10" descr="A picture containing food, cup&#10;&#10;Description automatically generated">
            <a:extLst>
              <a:ext uri="{FF2B5EF4-FFF2-40B4-BE49-F238E27FC236}">
                <a16:creationId xmlns:a16="http://schemas.microsoft.com/office/drawing/2014/main" id="{61C9E47E-0F60-4BEF-800D-F690F9794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930" y="2372515"/>
            <a:ext cx="3386140" cy="2539098"/>
          </a:xfrm>
          <a:prstGeom prst="rect">
            <a:avLst/>
          </a:prstGeom>
        </p:spPr>
      </p:pic>
    </p:spTree>
    <p:extLst>
      <p:ext uri="{BB962C8B-B14F-4D97-AF65-F5344CB8AC3E}">
        <p14:creationId xmlns:p14="http://schemas.microsoft.com/office/powerpoint/2010/main" val="2423045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1" r="842" b="36989"/>
          <a:stretch/>
        </p:blipFill>
        <p:spPr>
          <a:xfrm>
            <a:off x="0" y="290187"/>
            <a:ext cx="12186000" cy="5518800"/>
          </a:xfrm>
          <a:prstGeom prst="rect">
            <a:avLst/>
          </a:prstGeom>
        </p:spPr>
      </p:pic>
      <p:sp>
        <p:nvSpPr>
          <p:cNvPr id="2" name="Title 1">
            <a:extLst>
              <a:ext uri="{FF2B5EF4-FFF2-40B4-BE49-F238E27FC236}">
                <a16:creationId xmlns:a16="http://schemas.microsoft.com/office/drawing/2014/main" id="{250DFE63-10B6-428D-8A27-39A190302D5A}"/>
              </a:ext>
            </a:extLst>
          </p:cNvPr>
          <p:cNvSpPr>
            <a:spLocks noGrp="1"/>
          </p:cNvSpPr>
          <p:nvPr>
            <p:ph type="ctrTitle"/>
          </p:nvPr>
        </p:nvSpPr>
        <p:spPr>
          <a:xfrm>
            <a:off x="1521000" y="1793347"/>
            <a:ext cx="9144000" cy="914401"/>
          </a:xfrm>
        </p:spPr>
        <p:txBody>
          <a:bodyPr>
            <a:normAutofit fontScale="90000"/>
          </a:bodyPr>
          <a:lstStyle/>
          <a:p>
            <a:r>
              <a:rPr lang="en-GB" b="1" dirty="0">
                <a:latin typeface="Aparajita" panose="02020603050405020304" pitchFamily="18" charset="0"/>
                <a:cs typeface="Aparajita" panose="02020603050405020304" pitchFamily="18" charset="0"/>
              </a:rPr>
              <a:t>Interval</a:t>
            </a:r>
          </a:p>
        </p:txBody>
      </p:sp>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0650255-59BF-43F0-8F8C-38B57D7A35CE}"/>
              </a:ext>
            </a:extLst>
          </p:cNvPr>
          <p:cNvSpPr/>
          <p:nvPr/>
        </p:nvSpPr>
        <p:spPr>
          <a:xfrm>
            <a:off x="-6000" y="962024"/>
            <a:ext cx="12192000" cy="68263"/>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297D908-44B5-46A5-9C40-B553A1E8A123}"/>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1" name="Picture 10" descr="A picture containing food, cup&#10;&#10;Description automatically generated">
            <a:extLst>
              <a:ext uri="{FF2B5EF4-FFF2-40B4-BE49-F238E27FC236}">
                <a16:creationId xmlns:a16="http://schemas.microsoft.com/office/drawing/2014/main" id="{61C9E47E-0F60-4BEF-800D-F690F9794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930" y="2997935"/>
            <a:ext cx="3386140" cy="2539098"/>
          </a:xfrm>
          <a:prstGeom prst="rect">
            <a:avLst/>
          </a:prstGeom>
        </p:spPr>
      </p:pic>
    </p:spTree>
    <p:extLst>
      <p:ext uri="{BB962C8B-B14F-4D97-AF65-F5344CB8AC3E}">
        <p14:creationId xmlns:p14="http://schemas.microsoft.com/office/powerpoint/2010/main" val="187412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7" name="TextBox 6">
            <a:extLst>
              <a:ext uri="{FF2B5EF4-FFF2-40B4-BE49-F238E27FC236}">
                <a16:creationId xmlns:a16="http://schemas.microsoft.com/office/drawing/2014/main" id="{0009967F-E42B-42CA-9BC2-078526812F0F}"/>
              </a:ext>
            </a:extLst>
          </p:cNvPr>
          <p:cNvSpPr txBox="1"/>
          <p:nvPr/>
        </p:nvSpPr>
        <p:spPr>
          <a:xfrm>
            <a:off x="3021182" y="2399898"/>
            <a:ext cx="6398026" cy="1483035"/>
          </a:xfrm>
          <a:prstGeom prst="rect">
            <a:avLst/>
          </a:prstGeom>
          <a:noFill/>
        </p:spPr>
        <p:txBody>
          <a:bodyPr wrap="square" rtlCol="0">
            <a:spAutoFit/>
          </a:bodyPr>
          <a:lstStyle/>
          <a:p>
            <a:pPr>
              <a:lnSpc>
                <a:spcPct val="107000"/>
              </a:lnSpc>
              <a:spcAft>
                <a:spcPts val="800"/>
              </a:spcAft>
            </a:pPr>
            <a:r>
              <a:rPr lang="en-GB" sz="2400" b="1" dirty="0">
                <a:latin typeface="AngsanaUPC" panose="02020603050405020304" pitchFamily="18" charset="-34"/>
                <a:ea typeface="Calibri" panose="020F0502020204030204" pitchFamily="34" charset="0"/>
                <a:cs typeface="AngsanaUPC" panose="02020603050405020304" pitchFamily="18" charset="-34"/>
              </a:rPr>
              <a:t>Part 2 - </a:t>
            </a:r>
            <a:r>
              <a:rPr lang="en-GB" sz="2400" b="1" dirty="0">
                <a:effectLst/>
                <a:latin typeface="AngsanaUPC" panose="02020603050405020304" pitchFamily="18" charset="-34"/>
                <a:ea typeface="Calibri" panose="020F0502020204030204" pitchFamily="34" charset="0"/>
                <a:cs typeface="AngsanaUPC" panose="02020603050405020304" pitchFamily="18" charset="-34"/>
              </a:rPr>
              <a:t>Learning Objectives</a:t>
            </a:r>
          </a:p>
          <a:p>
            <a:pPr>
              <a:lnSpc>
                <a:spcPct val="107000"/>
              </a:lnSpc>
              <a:spcAft>
                <a:spcPts val="800"/>
              </a:spcAft>
            </a:pPr>
            <a:r>
              <a:rPr lang="en-GB" sz="2400" b="1"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Demonstrate</a:t>
            </a:r>
            <a:endParaRPr lang="en-GB" sz="2400"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endParaRPr>
          </a:p>
          <a:p>
            <a:pPr marL="342900" lvl="0" indent="-342900">
              <a:lnSpc>
                <a:spcPct val="107000"/>
              </a:lnSpc>
              <a:spcAft>
                <a:spcPts val="800"/>
              </a:spcAft>
              <a:buFont typeface="Wingdings" panose="05000000000000000000" pitchFamily="2" charset="2"/>
              <a:buChar char=""/>
            </a:pPr>
            <a:r>
              <a:rPr lang="en-GB" sz="2400" dirty="0">
                <a:effectLst/>
                <a:latin typeface="AngsanaUPC" panose="02020603050405020304" pitchFamily="18" charset="-34"/>
                <a:ea typeface="Calibri" panose="020F0502020204030204" pitchFamily="34" charset="0"/>
                <a:cs typeface="AngsanaUPC" panose="02020603050405020304" pitchFamily="18" charset="-34"/>
              </a:rPr>
              <a:t>How to examine cranial nerves II, III, IV, V, VI</a:t>
            </a: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5327F29-B2D1-4F4D-B54A-73B2B0A38F93}"/>
              </a:ext>
            </a:extLst>
          </p:cNvPr>
          <p:cNvSpPr txBox="1"/>
          <p:nvPr/>
        </p:nvSpPr>
        <p:spPr>
          <a:xfrm>
            <a:off x="2950161" y="1955650"/>
            <a:ext cx="5226637" cy="523220"/>
          </a:xfrm>
          <a:prstGeom prst="rect">
            <a:avLst/>
          </a:prstGeom>
          <a:noFill/>
        </p:spPr>
        <p:txBody>
          <a:bodyPr wrap="square" rtlCol="0">
            <a:spAutoFit/>
          </a:bodyPr>
          <a:lstStyle/>
          <a:p>
            <a:r>
              <a:rPr lang="en-GB" sz="2800" dirty="0">
                <a:solidFill>
                  <a:schemeClr val="accent6">
                    <a:lumMod val="50000"/>
                  </a:schemeClr>
                </a:solidFill>
                <a:latin typeface="Aparajita" panose="02020603050405020304" pitchFamily="18" charset="0"/>
                <a:cs typeface="Aparajita" panose="02020603050405020304" pitchFamily="18" charset="0"/>
              </a:rPr>
              <a:t>Brain</a:t>
            </a:r>
          </a:p>
        </p:txBody>
      </p:sp>
      <p:pic>
        <p:nvPicPr>
          <p:cNvPr id="13" name="Picture 12" descr="A picture containing food, cup&#10;&#10;Description automatically generated">
            <a:extLst>
              <a:ext uri="{FF2B5EF4-FFF2-40B4-BE49-F238E27FC236}">
                <a16:creationId xmlns:a16="http://schemas.microsoft.com/office/drawing/2014/main" id="{BFC0FFE5-8199-4327-A889-29D3395D7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spTree>
    <p:extLst>
      <p:ext uri="{BB962C8B-B14F-4D97-AF65-F5344CB8AC3E}">
        <p14:creationId xmlns:p14="http://schemas.microsoft.com/office/powerpoint/2010/main" val="1517474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2">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7" name="TextBox 6">
            <a:extLst>
              <a:ext uri="{FF2B5EF4-FFF2-40B4-BE49-F238E27FC236}">
                <a16:creationId xmlns:a16="http://schemas.microsoft.com/office/drawing/2014/main" id="{0009967F-E42B-42CA-9BC2-078526812F0F}"/>
              </a:ext>
            </a:extLst>
          </p:cNvPr>
          <p:cNvSpPr txBox="1"/>
          <p:nvPr/>
        </p:nvSpPr>
        <p:spPr>
          <a:xfrm>
            <a:off x="3021182" y="2803328"/>
            <a:ext cx="8555300" cy="2273379"/>
          </a:xfrm>
          <a:prstGeom prst="rect">
            <a:avLst/>
          </a:prstGeom>
          <a:noFill/>
        </p:spPr>
        <p:txBody>
          <a:bodyPr wrap="square" rtlCol="0">
            <a:spAutoFit/>
          </a:bodyPr>
          <a:lstStyle/>
          <a:p>
            <a:pPr>
              <a:lnSpc>
                <a:spcPct val="107000"/>
              </a:lnSpc>
              <a:spcAft>
                <a:spcPts val="800"/>
              </a:spcAft>
            </a:pPr>
            <a:r>
              <a:rPr lang="en-GB" sz="2400" b="1" dirty="0">
                <a:effectLst/>
                <a:latin typeface="AngsanaUPC" panose="02020603050405020304" pitchFamily="18" charset="-34"/>
                <a:ea typeface="Calibri" panose="020F0502020204030204" pitchFamily="34" charset="0"/>
                <a:cs typeface="AngsanaUPC" panose="02020603050405020304" pitchFamily="18" charset="-34"/>
              </a:rPr>
              <a:t>Reflection</a:t>
            </a:r>
          </a:p>
          <a:p>
            <a:pPr algn="just">
              <a:lnSpc>
                <a:spcPct val="107000"/>
              </a:lnSpc>
              <a:spcAft>
                <a:spcPts val="800"/>
              </a:spcAft>
            </a:pPr>
            <a:r>
              <a:rPr lang="en-GB" sz="2400" dirty="0">
                <a:effectLst/>
                <a:latin typeface="AngsanaUPC" panose="02020603050405020304" pitchFamily="18" charset="-34"/>
                <a:ea typeface="Calibri" panose="020F0502020204030204" pitchFamily="34" charset="0"/>
                <a:cs typeface="AngsanaUPC" panose="02020603050405020304" pitchFamily="18" charset="-34"/>
              </a:rPr>
              <a:t>Damage to the brain can seriously impact the ability to carry out activities of daily living, causing the need for adaptions and support to perform simple tasks.  Can you see from the </a:t>
            </a:r>
            <a:r>
              <a:rPr lang="en-GB" sz="2400" b="1"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perspective</a:t>
            </a:r>
            <a:r>
              <a:rPr lang="en-GB" sz="2400"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 </a:t>
            </a:r>
            <a:r>
              <a:rPr lang="en-GB" sz="2400" b="1"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of</a:t>
            </a:r>
            <a:r>
              <a:rPr lang="en-GB" sz="2400"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 </a:t>
            </a:r>
            <a:r>
              <a:rPr lang="en-GB" sz="2400" b="1"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others</a:t>
            </a:r>
            <a:r>
              <a:rPr lang="en-GB" sz="2400"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 </a:t>
            </a:r>
            <a:r>
              <a:rPr lang="en-GB" sz="2400" dirty="0">
                <a:effectLst/>
                <a:latin typeface="AngsanaUPC" panose="02020603050405020304" pitchFamily="18" charset="-34"/>
                <a:ea typeface="Calibri" panose="020F0502020204030204" pitchFamily="34" charset="0"/>
                <a:cs typeface="AngsanaUPC" panose="02020603050405020304" pitchFamily="18" charset="-34"/>
              </a:rPr>
              <a:t>and describe how you might imagine life after a disabling stroke?</a:t>
            </a:r>
          </a:p>
          <a:p>
            <a:pPr>
              <a:lnSpc>
                <a:spcPct val="107000"/>
              </a:lnSpc>
              <a:spcAft>
                <a:spcPts val="800"/>
              </a:spcAft>
            </a:pPr>
            <a:endParaRPr lang="en-GB" sz="2400" b="1" dirty="0">
              <a:effectLst/>
              <a:latin typeface="AngsanaUPC" panose="02020603050405020304" pitchFamily="18" charset="-34"/>
              <a:ea typeface="Calibri" panose="020F0502020204030204" pitchFamily="34" charset="0"/>
              <a:cs typeface="AngsanaUPC" panose="02020603050405020304" pitchFamily="18" charset="-34"/>
            </a:endParaRP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5327F29-B2D1-4F4D-B54A-73B2B0A38F93}"/>
              </a:ext>
            </a:extLst>
          </p:cNvPr>
          <p:cNvSpPr txBox="1"/>
          <p:nvPr/>
        </p:nvSpPr>
        <p:spPr>
          <a:xfrm>
            <a:off x="2950161" y="1955650"/>
            <a:ext cx="5226637" cy="523220"/>
          </a:xfrm>
          <a:prstGeom prst="rect">
            <a:avLst/>
          </a:prstGeom>
          <a:noFill/>
        </p:spPr>
        <p:txBody>
          <a:bodyPr wrap="square" rtlCol="0">
            <a:spAutoFit/>
          </a:bodyPr>
          <a:lstStyle/>
          <a:p>
            <a:r>
              <a:rPr lang="en-GB" sz="2800" dirty="0">
                <a:solidFill>
                  <a:schemeClr val="accent6">
                    <a:lumMod val="50000"/>
                  </a:schemeClr>
                </a:solidFill>
                <a:latin typeface="Aparajita" panose="02020603050405020304" pitchFamily="18" charset="0"/>
                <a:cs typeface="Aparajita" panose="02020603050405020304" pitchFamily="18" charset="0"/>
              </a:rPr>
              <a:t>Brain</a:t>
            </a:r>
          </a:p>
        </p:txBody>
      </p:sp>
      <p:pic>
        <p:nvPicPr>
          <p:cNvPr id="13" name="Picture 12" descr="A picture containing food, cup&#10;&#10;Description automatically generated">
            <a:extLst>
              <a:ext uri="{FF2B5EF4-FFF2-40B4-BE49-F238E27FC236}">
                <a16:creationId xmlns:a16="http://schemas.microsoft.com/office/drawing/2014/main" id="{ECF5342A-C803-4C04-AB0F-D705F830B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spTree>
    <p:extLst>
      <p:ext uri="{BB962C8B-B14F-4D97-AF65-F5344CB8AC3E}">
        <p14:creationId xmlns:p14="http://schemas.microsoft.com/office/powerpoint/2010/main" val="150770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2">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7" name="TextBox 6">
            <a:extLst>
              <a:ext uri="{FF2B5EF4-FFF2-40B4-BE49-F238E27FC236}">
                <a16:creationId xmlns:a16="http://schemas.microsoft.com/office/drawing/2014/main" id="{0009967F-E42B-42CA-9BC2-078526812F0F}"/>
              </a:ext>
            </a:extLst>
          </p:cNvPr>
          <p:cNvSpPr txBox="1"/>
          <p:nvPr/>
        </p:nvSpPr>
        <p:spPr>
          <a:xfrm>
            <a:off x="3021182" y="2399898"/>
            <a:ext cx="4705350" cy="3231654"/>
          </a:xfrm>
          <a:prstGeom prst="rect">
            <a:avLst/>
          </a:prstGeom>
          <a:noFill/>
        </p:spPr>
        <p:txBody>
          <a:bodyPr wrap="square" rtlCol="0">
            <a:spAutoFit/>
          </a:bodyPr>
          <a:lstStyle/>
          <a:p>
            <a:r>
              <a:rPr lang="en-GB" b="1" dirty="0">
                <a:latin typeface="AngsanaUPC" panose="02020603050405020304" pitchFamily="18" charset="-34"/>
                <a:cs typeface="AngsanaUPC" panose="02020603050405020304" pitchFamily="18" charset="-34"/>
              </a:rPr>
              <a:t>Toilets</a:t>
            </a:r>
          </a:p>
          <a:p>
            <a:r>
              <a:rPr lang="en-GB" dirty="0">
                <a:latin typeface="AngsanaUPC" panose="02020603050405020304" pitchFamily="18" charset="-34"/>
                <a:cs typeface="AngsanaUPC" panose="02020603050405020304" pitchFamily="18" charset="-34"/>
              </a:rPr>
              <a:t>Toilets are situated</a:t>
            </a:r>
          </a:p>
          <a:p>
            <a:endParaRPr lang="en-GB" dirty="0">
              <a:latin typeface="AngsanaUPC" panose="02020603050405020304" pitchFamily="18" charset="-34"/>
              <a:cs typeface="AngsanaUPC" panose="02020603050405020304" pitchFamily="18" charset="-34"/>
            </a:endParaRPr>
          </a:p>
          <a:p>
            <a:r>
              <a:rPr lang="en-GB" b="1" dirty="0">
                <a:latin typeface="AngsanaUPC" panose="02020603050405020304" pitchFamily="18" charset="-34"/>
                <a:cs typeface="AngsanaUPC" panose="02020603050405020304" pitchFamily="18" charset="-34"/>
              </a:rPr>
              <a:t>Fire Safety</a:t>
            </a:r>
          </a:p>
          <a:p>
            <a:r>
              <a:rPr lang="en-GB" dirty="0">
                <a:latin typeface="AngsanaUPC" panose="02020603050405020304" pitchFamily="18" charset="-34"/>
                <a:cs typeface="AngsanaUPC" panose="02020603050405020304" pitchFamily="18" charset="-34"/>
              </a:rPr>
              <a:t>No fire drill is expected</a:t>
            </a:r>
          </a:p>
          <a:p>
            <a:r>
              <a:rPr lang="en-GB" dirty="0">
                <a:latin typeface="AngsanaUPC" panose="02020603050405020304" pitchFamily="18" charset="-34"/>
                <a:cs typeface="AngsanaUPC" panose="02020603050405020304" pitchFamily="18" charset="-34"/>
              </a:rPr>
              <a:t>The fire alarm is a continuous bell</a:t>
            </a:r>
          </a:p>
          <a:p>
            <a:r>
              <a:rPr lang="en-GB" dirty="0">
                <a:latin typeface="AngsanaUPC" panose="02020603050405020304" pitchFamily="18" charset="-34"/>
                <a:cs typeface="AngsanaUPC" panose="02020603050405020304" pitchFamily="18" charset="-34"/>
              </a:rPr>
              <a:t>The fire exit </a:t>
            </a:r>
            <a:r>
              <a:rPr lang="en-GB">
                <a:latin typeface="AngsanaUPC" panose="02020603050405020304" pitchFamily="18" charset="-34"/>
                <a:cs typeface="AngsanaUPC" panose="02020603050405020304" pitchFamily="18" charset="-34"/>
              </a:rPr>
              <a:t>is situated</a:t>
            </a:r>
            <a:endParaRPr lang="en-GB" dirty="0">
              <a:latin typeface="AngsanaUPC" panose="02020603050405020304" pitchFamily="18" charset="-34"/>
              <a:cs typeface="AngsanaUPC" panose="02020603050405020304" pitchFamily="18" charset="-34"/>
            </a:endParaRPr>
          </a:p>
          <a:p>
            <a:endParaRPr lang="en-GB" dirty="0">
              <a:latin typeface="AngsanaUPC" panose="02020603050405020304" pitchFamily="18" charset="-34"/>
              <a:cs typeface="AngsanaUPC" panose="02020603050405020304" pitchFamily="18" charset="-34"/>
            </a:endParaRPr>
          </a:p>
          <a:p>
            <a:r>
              <a:rPr lang="en-GB" b="1" dirty="0">
                <a:latin typeface="AngsanaUPC" panose="02020603050405020304" pitchFamily="18" charset="-34"/>
                <a:cs typeface="AngsanaUPC" panose="02020603050405020304" pitchFamily="18" charset="-34"/>
              </a:rPr>
              <a:t>Safeguarding</a:t>
            </a:r>
          </a:p>
          <a:p>
            <a:r>
              <a:rPr lang="en-GB" dirty="0">
                <a:latin typeface="AngsanaUPC" panose="02020603050405020304" pitchFamily="18" charset="-34"/>
                <a:cs typeface="AngsanaUPC" panose="02020603050405020304" pitchFamily="18" charset="-34"/>
              </a:rPr>
              <a:t>Concerns should be reported to Mrs </a:t>
            </a:r>
            <a:r>
              <a:rPr lang="en-GB" dirty="0" err="1">
                <a:latin typeface="AngsanaUPC" panose="02020603050405020304" pitchFamily="18" charset="-34"/>
                <a:cs typeface="AngsanaUPC" panose="02020603050405020304" pitchFamily="18" charset="-34"/>
              </a:rPr>
              <a:t>Neringa</a:t>
            </a:r>
            <a:r>
              <a:rPr lang="en-GB" dirty="0">
                <a:latin typeface="AngsanaUPC" panose="02020603050405020304" pitchFamily="18" charset="-34"/>
                <a:cs typeface="AngsanaUPC" panose="02020603050405020304" pitchFamily="18" charset="-34"/>
              </a:rPr>
              <a:t> or Dr Dean</a:t>
            </a:r>
          </a:p>
          <a:p>
            <a:r>
              <a:rPr lang="en-GB" dirty="0">
                <a:latin typeface="AngsanaUPC" panose="02020603050405020304" pitchFamily="18" charset="-34"/>
                <a:cs typeface="AngsanaUPC" panose="02020603050405020304" pitchFamily="18" charset="-34"/>
              </a:rPr>
              <a:t>Please notify us immediately if you have symptoms of Covid-19 </a:t>
            </a: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5327F29-B2D1-4F4D-B54A-73B2B0A38F93}"/>
              </a:ext>
            </a:extLst>
          </p:cNvPr>
          <p:cNvSpPr txBox="1"/>
          <p:nvPr/>
        </p:nvSpPr>
        <p:spPr>
          <a:xfrm>
            <a:off x="2950161" y="1955650"/>
            <a:ext cx="5226637" cy="523220"/>
          </a:xfrm>
          <a:prstGeom prst="rect">
            <a:avLst/>
          </a:prstGeom>
          <a:noFill/>
        </p:spPr>
        <p:txBody>
          <a:bodyPr wrap="square" rtlCol="0">
            <a:spAutoFit/>
          </a:bodyPr>
          <a:lstStyle/>
          <a:p>
            <a:r>
              <a:rPr lang="en-GB" sz="2800" dirty="0">
                <a:solidFill>
                  <a:schemeClr val="accent6">
                    <a:lumMod val="50000"/>
                  </a:schemeClr>
                </a:solidFill>
                <a:latin typeface="Aparajita" panose="02020603050405020304" pitchFamily="18" charset="0"/>
                <a:cs typeface="Aparajita" panose="02020603050405020304" pitchFamily="18" charset="0"/>
              </a:rPr>
              <a:t>Brain</a:t>
            </a:r>
          </a:p>
        </p:txBody>
      </p:sp>
      <p:pic>
        <p:nvPicPr>
          <p:cNvPr id="15" name="Picture 14" descr="A picture containing food, cup&#10;&#10;Description automatically generated">
            <a:extLst>
              <a:ext uri="{FF2B5EF4-FFF2-40B4-BE49-F238E27FC236}">
                <a16:creationId xmlns:a16="http://schemas.microsoft.com/office/drawing/2014/main" id="{61C9E47E-0F60-4BEF-800D-F690F9794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spTree>
    <p:extLst>
      <p:ext uri="{BB962C8B-B14F-4D97-AF65-F5344CB8AC3E}">
        <p14:creationId xmlns:p14="http://schemas.microsoft.com/office/powerpoint/2010/main" val="41319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2">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7" name="TextBox 6">
            <a:extLst>
              <a:ext uri="{FF2B5EF4-FFF2-40B4-BE49-F238E27FC236}">
                <a16:creationId xmlns:a16="http://schemas.microsoft.com/office/drawing/2014/main" id="{0009967F-E42B-42CA-9BC2-078526812F0F}"/>
              </a:ext>
            </a:extLst>
          </p:cNvPr>
          <p:cNvSpPr txBox="1"/>
          <p:nvPr/>
        </p:nvSpPr>
        <p:spPr>
          <a:xfrm>
            <a:off x="3021183" y="2399898"/>
            <a:ext cx="5155616" cy="3063724"/>
          </a:xfrm>
          <a:prstGeom prst="rect">
            <a:avLst/>
          </a:prstGeom>
          <a:noFill/>
        </p:spPr>
        <p:txBody>
          <a:bodyPr wrap="square" rtlCol="0">
            <a:spAutoFit/>
          </a:bodyPr>
          <a:lstStyle/>
          <a:p>
            <a:pPr>
              <a:lnSpc>
                <a:spcPct val="107000"/>
              </a:lnSpc>
              <a:spcAft>
                <a:spcPts val="800"/>
              </a:spcAft>
            </a:pPr>
            <a:r>
              <a:rPr lang="en-GB" sz="2400" b="1" dirty="0">
                <a:latin typeface="AngsanaUPC" panose="02020603050405020304" pitchFamily="18" charset="-34"/>
                <a:ea typeface="Calibri" panose="020F0502020204030204" pitchFamily="34" charset="0"/>
                <a:cs typeface="AngsanaUPC" panose="02020603050405020304" pitchFamily="18" charset="-34"/>
              </a:rPr>
              <a:t>Part 1 - </a:t>
            </a:r>
            <a:r>
              <a:rPr lang="en-GB" sz="2400" b="1" dirty="0">
                <a:effectLst/>
                <a:latin typeface="AngsanaUPC" panose="02020603050405020304" pitchFamily="18" charset="-34"/>
                <a:ea typeface="Calibri" panose="020F0502020204030204" pitchFamily="34" charset="0"/>
                <a:cs typeface="AngsanaUPC" panose="02020603050405020304" pitchFamily="18" charset="-34"/>
              </a:rPr>
              <a:t>Learning Objectives</a:t>
            </a:r>
          </a:p>
          <a:p>
            <a:pPr>
              <a:lnSpc>
                <a:spcPct val="107000"/>
              </a:lnSpc>
              <a:spcAft>
                <a:spcPts val="800"/>
              </a:spcAft>
            </a:pPr>
            <a:r>
              <a:rPr lang="en-GB" sz="2400" b="1"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rPr>
              <a:t>Describe</a:t>
            </a:r>
            <a:endParaRPr lang="en-GB" sz="2400" dirty="0">
              <a:solidFill>
                <a:schemeClr val="accent6">
                  <a:lumMod val="50000"/>
                </a:schemeClr>
              </a:solidFill>
              <a:effectLst/>
              <a:latin typeface="AngsanaUPC" panose="02020603050405020304" pitchFamily="18" charset="-34"/>
              <a:ea typeface="Calibri" panose="020F0502020204030204" pitchFamily="34" charset="0"/>
              <a:cs typeface="AngsanaUPC" panose="02020603050405020304" pitchFamily="18" charset="-34"/>
            </a:endParaRPr>
          </a:p>
          <a:p>
            <a:pPr marL="342900" lvl="0" indent="-342900">
              <a:lnSpc>
                <a:spcPct val="107000"/>
              </a:lnSpc>
              <a:buFont typeface="Wingdings" panose="05000000000000000000" pitchFamily="2" charset="2"/>
              <a:buChar char=""/>
            </a:pPr>
            <a:r>
              <a:rPr lang="en-GB" sz="2400" dirty="0">
                <a:effectLst/>
                <a:latin typeface="AngsanaUPC" panose="02020603050405020304" pitchFamily="18" charset="-34"/>
                <a:ea typeface="Calibri" panose="020F0502020204030204" pitchFamily="34" charset="0"/>
                <a:cs typeface="AngsanaUPC" panose="02020603050405020304" pitchFamily="18" charset="-34"/>
              </a:rPr>
              <a:t>The form and function of the brain</a:t>
            </a:r>
          </a:p>
          <a:p>
            <a:pPr marL="342900" lvl="0" indent="-342900">
              <a:lnSpc>
                <a:spcPct val="107000"/>
              </a:lnSpc>
              <a:buFont typeface="Wingdings" panose="05000000000000000000" pitchFamily="2" charset="2"/>
              <a:buChar char=""/>
            </a:pPr>
            <a:r>
              <a:rPr lang="en-GB" sz="2400" dirty="0">
                <a:effectLst/>
                <a:latin typeface="AngsanaUPC" panose="02020603050405020304" pitchFamily="18" charset="-34"/>
                <a:ea typeface="Calibri" panose="020F0502020204030204" pitchFamily="34" charset="0"/>
                <a:cs typeface="AngsanaUPC" panose="02020603050405020304" pitchFamily="18" charset="-34"/>
              </a:rPr>
              <a:t>The form and function of the meninges</a:t>
            </a:r>
          </a:p>
          <a:p>
            <a:pPr marL="342900" lvl="0" indent="-342900">
              <a:lnSpc>
                <a:spcPct val="107000"/>
              </a:lnSpc>
              <a:buFont typeface="Wingdings" panose="05000000000000000000" pitchFamily="2" charset="2"/>
              <a:buChar char=""/>
            </a:pPr>
            <a:r>
              <a:rPr lang="en-GB" sz="2400" dirty="0">
                <a:effectLst/>
                <a:latin typeface="AngsanaUPC" panose="02020603050405020304" pitchFamily="18" charset="-34"/>
                <a:ea typeface="Calibri" panose="020F0502020204030204" pitchFamily="34" charset="0"/>
                <a:cs typeface="AngsanaUPC" panose="02020603050405020304" pitchFamily="18" charset="-34"/>
              </a:rPr>
              <a:t>The blood supply of the brain</a:t>
            </a:r>
          </a:p>
          <a:p>
            <a:pPr marL="342900" lvl="0" indent="-342900">
              <a:lnSpc>
                <a:spcPct val="107000"/>
              </a:lnSpc>
              <a:buFont typeface="Wingdings" panose="05000000000000000000" pitchFamily="2" charset="2"/>
              <a:buChar char=""/>
            </a:pPr>
            <a:r>
              <a:rPr lang="en-GB" sz="2400" dirty="0">
                <a:effectLst/>
                <a:latin typeface="AngsanaUPC" panose="02020603050405020304" pitchFamily="18" charset="-34"/>
                <a:ea typeface="Calibri" panose="020F0502020204030204" pitchFamily="34" charset="0"/>
                <a:cs typeface="AngsanaUPC" panose="02020603050405020304" pitchFamily="18" charset="-34"/>
              </a:rPr>
              <a:t>The regions of the brain and their functions</a:t>
            </a:r>
          </a:p>
          <a:p>
            <a:pPr marL="342900" lvl="0" indent="-342900">
              <a:lnSpc>
                <a:spcPct val="107000"/>
              </a:lnSpc>
              <a:spcAft>
                <a:spcPts val="800"/>
              </a:spcAft>
              <a:buFont typeface="Wingdings" panose="05000000000000000000" pitchFamily="2" charset="2"/>
              <a:buChar char=""/>
            </a:pPr>
            <a:r>
              <a:rPr lang="en-GB" sz="2400" dirty="0">
                <a:effectLst/>
                <a:latin typeface="AngsanaUPC" panose="02020603050405020304" pitchFamily="18" charset="-34"/>
                <a:ea typeface="Calibri" panose="020F0502020204030204" pitchFamily="34" charset="0"/>
                <a:cs typeface="AngsanaUPC" panose="02020603050405020304" pitchFamily="18" charset="-34"/>
              </a:rPr>
              <a:t>The cranial nerves</a:t>
            </a: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5327F29-B2D1-4F4D-B54A-73B2B0A38F93}"/>
              </a:ext>
            </a:extLst>
          </p:cNvPr>
          <p:cNvSpPr txBox="1"/>
          <p:nvPr/>
        </p:nvSpPr>
        <p:spPr>
          <a:xfrm>
            <a:off x="2950161" y="1955650"/>
            <a:ext cx="5226637" cy="523220"/>
          </a:xfrm>
          <a:prstGeom prst="rect">
            <a:avLst/>
          </a:prstGeom>
          <a:noFill/>
        </p:spPr>
        <p:txBody>
          <a:bodyPr wrap="square" rtlCol="0">
            <a:spAutoFit/>
          </a:bodyPr>
          <a:lstStyle/>
          <a:p>
            <a:r>
              <a:rPr lang="en-GB" sz="2800" dirty="0">
                <a:solidFill>
                  <a:schemeClr val="accent6">
                    <a:lumMod val="50000"/>
                  </a:schemeClr>
                </a:solidFill>
                <a:latin typeface="Aparajita" panose="02020603050405020304" pitchFamily="18" charset="0"/>
                <a:cs typeface="Aparajita" panose="02020603050405020304" pitchFamily="18" charset="0"/>
              </a:rPr>
              <a:t>Brain</a:t>
            </a:r>
          </a:p>
        </p:txBody>
      </p:sp>
      <p:pic>
        <p:nvPicPr>
          <p:cNvPr id="13" name="Picture 12" descr="A picture containing food, cup&#10;&#10;Description automatically generated">
            <a:extLst>
              <a:ext uri="{FF2B5EF4-FFF2-40B4-BE49-F238E27FC236}">
                <a16:creationId xmlns:a16="http://schemas.microsoft.com/office/drawing/2014/main" id="{1D01A80C-3558-47F8-89C0-A08247238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spTree>
    <p:extLst>
      <p:ext uri="{BB962C8B-B14F-4D97-AF65-F5344CB8AC3E}">
        <p14:creationId xmlns:p14="http://schemas.microsoft.com/office/powerpoint/2010/main" val="87668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5327F29-B2D1-4F4D-B54A-73B2B0A38F93}"/>
              </a:ext>
            </a:extLst>
          </p:cNvPr>
          <p:cNvSpPr txBox="1"/>
          <p:nvPr/>
        </p:nvSpPr>
        <p:spPr>
          <a:xfrm>
            <a:off x="2950161" y="1955650"/>
            <a:ext cx="5226637" cy="523220"/>
          </a:xfrm>
          <a:prstGeom prst="rect">
            <a:avLst/>
          </a:prstGeom>
          <a:noFill/>
        </p:spPr>
        <p:txBody>
          <a:bodyPr wrap="square" rtlCol="0">
            <a:spAutoFit/>
          </a:bodyPr>
          <a:lstStyle/>
          <a:p>
            <a:r>
              <a:rPr lang="en-GB" sz="2800" dirty="0">
                <a:solidFill>
                  <a:schemeClr val="accent6">
                    <a:lumMod val="50000"/>
                  </a:schemeClr>
                </a:solidFill>
                <a:latin typeface="Aparajita" panose="02020603050405020304" pitchFamily="18" charset="0"/>
                <a:cs typeface="Aparajita" panose="02020603050405020304" pitchFamily="18" charset="0"/>
              </a:rPr>
              <a:t>The role of the Doctor</a:t>
            </a:r>
          </a:p>
        </p:txBody>
      </p:sp>
      <p:pic>
        <p:nvPicPr>
          <p:cNvPr id="13" name="Picture 12" descr="A picture containing food, cup&#10;&#10;Description automatically generated">
            <a:extLst>
              <a:ext uri="{FF2B5EF4-FFF2-40B4-BE49-F238E27FC236}">
                <a16:creationId xmlns:a16="http://schemas.microsoft.com/office/drawing/2014/main" id="{1D01A80C-3558-47F8-89C0-A0824723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46B89B4D-48AA-41FF-A59C-59D589104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813" y="1546891"/>
            <a:ext cx="3619313" cy="4902350"/>
          </a:xfrm>
          <a:prstGeom prst="rect">
            <a:avLst/>
          </a:prstGeom>
        </p:spPr>
      </p:pic>
    </p:spTree>
    <p:extLst>
      <p:ext uri="{BB962C8B-B14F-4D97-AF65-F5344CB8AC3E}">
        <p14:creationId xmlns:p14="http://schemas.microsoft.com/office/powerpoint/2010/main" val="2045611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3" name="Picture 12" descr="A picture containing food, cup&#10;&#10;Description automatically generated">
            <a:extLst>
              <a:ext uri="{FF2B5EF4-FFF2-40B4-BE49-F238E27FC236}">
                <a16:creationId xmlns:a16="http://schemas.microsoft.com/office/drawing/2014/main" id="{1D01A80C-3558-47F8-89C0-A0824723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sp>
        <p:nvSpPr>
          <p:cNvPr id="11" name="TextBox 10">
            <a:extLst>
              <a:ext uri="{FF2B5EF4-FFF2-40B4-BE49-F238E27FC236}">
                <a16:creationId xmlns:a16="http://schemas.microsoft.com/office/drawing/2014/main" id="{E59980BD-203C-4241-9F38-ABAC781C3D36}"/>
              </a:ext>
            </a:extLst>
          </p:cNvPr>
          <p:cNvSpPr txBox="1"/>
          <p:nvPr/>
        </p:nvSpPr>
        <p:spPr>
          <a:xfrm>
            <a:off x="3217070" y="6121984"/>
            <a:ext cx="8541793" cy="646331"/>
          </a:xfrm>
          <a:prstGeom prst="rect">
            <a:avLst/>
          </a:prstGeom>
          <a:noFill/>
        </p:spPr>
        <p:txBody>
          <a:bodyPr wrap="square" rtlCol="0">
            <a:spAutoFit/>
          </a:bodyPr>
          <a:lstStyle/>
          <a:p>
            <a:r>
              <a:rPr lang="en-US" dirty="0">
                <a:solidFill>
                  <a:schemeClr val="bg1"/>
                </a:solidFill>
              </a:rPr>
              <a:t>By </a:t>
            </a:r>
            <a:r>
              <a:rPr lang="en-US" dirty="0" err="1">
                <a:solidFill>
                  <a:schemeClr val="bg1"/>
                </a:solidFill>
              </a:rPr>
              <a:t>Erald</a:t>
            </a:r>
            <a:r>
              <a:rPr lang="en-US" dirty="0">
                <a:solidFill>
                  <a:schemeClr val="bg1"/>
                </a:solidFill>
              </a:rPr>
              <a:t> </a:t>
            </a:r>
            <a:r>
              <a:rPr lang="en-US" dirty="0" err="1">
                <a:solidFill>
                  <a:schemeClr val="bg1"/>
                </a:solidFill>
              </a:rPr>
              <a:t>Mecani</a:t>
            </a:r>
            <a:r>
              <a:rPr lang="en-US" dirty="0">
                <a:solidFill>
                  <a:schemeClr val="bg1"/>
                </a:solidFill>
              </a:rPr>
              <a:t> - Own work, CC BY-SA 3.0, https://commons.wikimedia.org/w/index.php?curid=35272026</a:t>
            </a:r>
            <a:endParaRPr lang="en-GB" dirty="0">
              <a:solidFill>
                <a:schemeClr val="bg1"/>
              </a:solidFill>
            </a:endParaRPr>
          </a:p>
        </p:txBody>
      </p:sp>
      <p:pic>
        <p:nvPicPr>
          <p:cNvPr id="15" name="Picture 14" descr="A close-up of a human brain&#10;&#10;Description automatically generated with low confidence">
            <a:extLst>
              <a:ext uri="{FF2B5EF4-FFF2-40B4-BE49-F238E27FC236}">
                <a16:creationId xmlns:a16="http://schemas.microsoft.com/office/drawing/2014/main" id="{5BA817DC-29EF-40BF-929D-E604ECAC5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000" y="290187"/>
            <a:ext cx="4919644" cy="5900071"/>
          </a:xfrm>
          <a:prstGeom prst="rect">
            <a:avLst/>
          </a:prstGeom>
        </p:spPr>
      </p:pic>
    </p:spTree>
    <p:extLst>
      <p:ext uri="{BB962C8B-B14F-4D97-AF65-F5344CB8AC3E}">
        <p14:creationId xmlns:p14="http://schemas.microsoft.com/office/powerpoint/2010/main" val="310397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3" name="Picture 12" descr="A picture containing food, cup&#10;&#10;Description automatically generated">
            <a:extLst>
              <a:ext uri="{FF2B5EF4-FFF2-40B4-BE49-F238E27FC236}">
                <a16:creationId xmlns:a16="http://schemas.microsoft.com/office/drawing/2014/main" id="{1D01A80C-3558-47F8-89C0-A0824723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6DDF68A-BDA0-4762-8387-FB067A0D1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5944" y="1709360"/>
            <a:ext cx="7616741" cy="4284417"/>
          </a:xfrm>
          <a:prstGeom prst="rect">
            <a:avLst/>
          </a:prstGeom>
        </p:spPr>
      </p:pic>
      <p:sp>
        <p:nvSpPr>
          <p:cNvPr id="11" name="TextBox 10">
            <a:extLst>
              <a:ext uri="{FF2B5EF4-FFF2-40B4-BE49-F238E27FC236}">
                <a16:creationId xmlns:a16="http://schemas.microsoft.com/office/drawing/2014/main" id="{E59980BD-203C-4241-9F38-ABAC781C3D36}"/>
              </a:ext>
            </a:extLst>
          </p:cNvPr>
          <p:cNvSpPr txBox="1"/>
          <p:nvPr/>
        </p:nvSpPr>
        <p:spPr>
          <a:xfrm>
            <a:off x="3217070" y="6121984"/>
            <a:ext cx="8541793" cy="646331"/>
          </a:xfrm>
          <a:prstGeom prst="rect">
            <a:avLst/>
          </a:prstGeom>
          <a:noFill/>
        </p:spPr>
        <p:txBody>
          <a:bodyPr wrap="square" rtlCol="0">
            <a:spAutoFit/>
          </a:bodyPr>
          <a:lstStyle/>
          <a:p>
            <a:r>
              <a:rPr lang="en-GB" dirty="0">
                <a:solidFill>
                  <a:schemeClr val="bg1"/>
                </a:solidFill>
              </a:rPr>
              <a:t>By https://www.scientificanimations.com</a:t>
            </a:r>
          </a:p>
          <a:p>
            <a:r>
              <a:rPr lang="en-GB" dirty="0">
                <a:solidFill>
                  <a:schemeClr val="bg1"/>
                </a:solidFill>
              </a:rPr>
              <a:t>https://www.scientificanimations.com/wiki-images</a:t>
            </a:r>
          </a:p>
        </p:txBody>
      </p:sp>
    </p:spTree>
    <p:extLst>
      <p:ext uri="{BB962C8B-B14F-4D97-AF65-F5344CB8AC3E}">
        <p14:creationId xmlns:p14="http://schemas.microsoft.com/office/powerpoint/2010/main" val="4214057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3" name="Picture 12" descr="A picture containing food, cup&#10;&#10;Description automatically generated">
            <a:extLst>
              <a:ext uri="{FF2B5EF4-FFF2-40B4-BE49-F238E27FC236}">
                <a16:creationId xmlns:a16="http://schemas.microsoft.com/office/drawing/2014/main" id="{1D01A80C-3558-47F8-89C0-A0824723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pic>
        <p:nvPicPr>
          <p:cNvPr id="9" name="Graphic 8">
            <a:extLst>
              <a:ext uri="{FF2B5EF4-FFF2-40B4-BE49-F238E27FC236}">
                <a16:creationId xmlns:a16="http://schemas.microsoft.com/office/drawing/2014/main" id="{A2B1F7C1-9249-4034-AC03-2863706365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8405" y="33777"/>
            <a:ext cx="4306824" cy="6858000"/>
          </a:xfrm>
          <a:prstGeom prst="rect">
            <a:avLst/>
          </a:prstGeom>
        </p:spPr>
      </p:pic>
    </p:spTree>
    <p:extLst>
      <p:ext uri="{BB962C8B-B14F-4D97-AF65-F5344CB8AC3E}">
        <p14:creationId xmlns:p14="http://schemas.microsoft.com/office/powerpoint/2010/main" val="294412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156BE5C-8B65-4F5E-B8B1-7DB7FA525656}"/>
              </a:ext>
            </a:extLst>
          </p:cNvPr>
          <p:cNvSpPr txBox="1"/>
          <p:nvPr/>
        </p:nvSpPr>
        <p:spPr>
          <a:xfrm>
            <a:off x="2428874" y="1223726"/>
            <a:ext cx="4566729" cy="646331"/>
          </a:xfrm>
          <a:prstGeom prst="rect">
            <a:avLst/>
          </a:prstGeom>
          <a:noFill/>
        </p:spPr>
        <p:txBody>
          <a:bodyPr wrap="square" rtlCol="0">
            <a:spAutoFit/>
          </a:bodyPr>
          <a:lstStyle/>
          <a:p>
            <a:r>
              <a:rPr lang="en-GB" sz="3600" b="1" dirty="0">
                <a:latin typeface="Aparajita" panose="02020603050405020304" pitchFamily="18" charset="0"/>
                <a:cs typeface="Aparajita" panose="02020603050405020304" pitchFamily="18" charset="0"/>
              </a:rPr>
              <a:t>Module 4 - Neurology</a:t>
            </a:r>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5327F29-B2D1-4F4D-B54A-73B2B0A38F93}"/>
              </a:ext>
            </a:extLst>
          </p:cNvPr>
          <p:cNvSpPr txBox="1"/>
          <p:nvPr/>
        </p:nvSpPr>
        <p:spPr>
          <a:xfrm>
            <a:off x="2950161" y="1955650"/>
            <a:ext cx="5226637" cy="523220"/>
          </a:xfrm>
          <a:prstGeom prst="rect">
            <a:avLst/>
          </a:prstGeom>
          <a:noFill/>
        </p:spPr>
        <p:txBody>
          <a:bodyPr wrap="square" rtlCol="0">
            <a:spAutoFit/>
          </a:bodyPr>
          <a:lstStyle/>
          <a:p>
            <a:r>
              <a:rPr lang="en-GB" sz="2800" dirty="0">
                <a:solidFill>
                  <a:schemeClr val="accent6">
                    <a:lumMod val="50000"/>
                  </a:schemeClr>
                </a:solidFill>
                <a:latin typeface="Aparajita" panose="02020603050405020304" pitchFamily="18" charset="0"/>
                <a:cs typeface="Aparajita" panose="02020603050405020304" pitchFamily="18" charset="0"/>
              </a:rPr>
              <a:t>Brain</a:t>
            </a:r>
          </a:p>
        </p:txBody>
      </p:sp>
      <p:pic>
        <p:nvPicPr>
          <p:cNvPr id="13" name="Picture 12" descr="A picture containing food, cup&#10;&#10;Description automatically generated">
            <a:extLst>
              <a:ext uri="{FF2B5EF4-FFF2-40B4-BE49-F238E27FC236}">
                <a16:creationId xmlns:a16="http://schemas.microsoft.com/office/drawing/2014/main" id="{1D01A80C-3558-47F8-89C0-A0824723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pic>
        <p:nvPicPr>
          <p:cNvPr id="10" name="Picture 9" descr="Diagram&#10;&#10;Description automatically generated">
            <a:extLst>
              <a:ext uri="{FF2B5EF4-FFF2-40B4-BE49-F238E27FC236}">
                <a16:creationId xmlns:a16="http://schemas.microsoft.com/office/drawing/2014/main" id="{387D9179-4562-4214-BAD5-7D46291F3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694" y="1564241"/>
            <a:ext cx="8054563" cy="4157329"/>
          </a:xfrm>
          <a:prstGeom prst="rect">
            <a:avLst/>
          </a:prstGeom>
        </p:spPr>
      </p:pic>
    </p:spTree>
    <p:extLst>
      <p:ext uri="{BB962C8B-B14F-4D97-AF65-F5344CB8AC3E}">
        <p14:creationId xmlns:p14="http://schemas.microsoft.com/office/powerpoint/2010/main" val="507705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old building with a clock tower&#10;&#10;Description automatically generated">
            <a:extLst>
              <a:ext uri="{FF2B5EF4-FFF2-40B4-BE49-F238E27FC236}">
                <a16:creationId xmlns:a16="http://schemas.microsoft.com/office/drawing/2014/main" id="{60E3A20B-E9F6-4C5D-B98D-BDCFC3564819}"/>
              </a:ext>
            </a:extLst>
          </p:cNvPr>
          <p:cNvPicPr>
            <a:picLocks noChangeAspect="1"/>
          </p:cNvPicPr>
          <p:nvPr/>
        </p:nvPicPr>
        <p:blipFill rotWithShape="1">
          <a:blip r:embed="rId3">
            <a:alphaModFix amt="29000"/>
            <a:extLst>
              <a:ext uri="{28A0092B-C50C-407E-A947-70E740481C1C}">
                <a14:useLocalDpi xmlns:a14="http://schemas.microsoft.com/office/drawing/2010/main" val="0"/>
              </a:ext>
            </a:extLst>
          </a:blip>
          <a:srcRect l="2" r="82422" b="36989"/>
          <a:stretch/>
        </p:blipFill>
        <p:spPr>
          <a:xfrm>
            <a:off x="0" y="290187"/>
            <a:ext cx="2160000" cy="5518800"/>
          </a:xfrm>
          <a:prstGeom prst="rect">
            <a:avLst/>
          </a:prstGeom>
        </p:spPr>
      </p:pic>
      <p:sp>
        <p:nvSpPr>
          <p:cNvPr id="4" name="Rectangle 3">
            <a:extLst>
              <a:ext uri="{FF2B5EF4-FFF2-40B4-BE49-F238E27FC236}">
                <a16:creationId xmlns:a16="http://schemas.microsoft.com/office/drawing/2014/main" id="{9E7EF95E-126C-440B-9417-518C6E228B68}"/>
              </a:ext>
            </a:extLst>
          </p:cNvPr>
          <p:cNvSpPr/>
          <p:nvPr/>
        </p:nvSpPr>
        <p:spPr>
          <a:xfrm>
            <a:off x="0" y="0"/>
            <a:ext cx="12192000" cy="1030288"/>
          </a:xfrm>
          <a:prstGeom prst="rect">
            <a:avLst/>
          </a:prstGeom>
          <a:solidFill>
            <a:schemeClr val="accent6">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E1319F-C85E-4CE6-AF5E-5A907ECD3BC1}"/>
              </a:ext>
            </a:extLst>
          </p:cNvPr>
          <p:cNvSpPr/>
          <p:nvPr/>
        </p:nvSpPr>
        <p:spPr>
          <a:xfrm>
            <a:off x="0" y="5735636"/>
            <a:ext cx="12192000" cy="112236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F1B89AD-462F-46D2-854A-8BD020F516D9}"/>
              </a:ext>
            </a:extLst>
          </p:cNvPr>
          <p:cNvSpPr/>
          <p:nvPr/>
        </p:nvSpPr>
        <p:spPr>
          <a:xfrm>
            <a:off x="-6000" y="5735635"/>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DFC5651-30CE-455C-B988-EEFE09C70A57}"/>
              </a:ext>
            </a:extLst>
          </p:cNvPr>
          <p:cNvSpPr/>
          <p:nvPr/>
        </p:nvSpPr>
        <p:spPr>
          <a:xfrm>
            <a:off x="-6000" y="969259"/>
            <a:ext cx="12192000" cy="682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3" name="Picture 12" descr="A picture containing food, cup&#10;&#10;Description automatically generated">
            <a:extLst>
              <a:ext uri="{FF2B5EF4-FFF2-40B4-BE49-F238E27FC236}">
                <a16:creationId xmlns:a16="http://schemas.microsoft.com/office/drawing/2014/main" id="{1D01A80C-3558-47F8-89C0-A0824723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0" y="4352679"/>
            <a:ext cx="3386140" cy="2539098"/>
          </a:xfrm>
          <a:prstGeom prst="rect">
            <a:avLst/>
          </a:prstGeom>
        </p:spPr>
      </p:pic>
      <p:pic>
        <p:nvPicPr>
          <p:cNvPr id="7" name="Picture 6" descr="A picture containing vegetable&#10;&#10;Description automatically generated">
            <a:extLst>
              <a:ext uri="{FF2B5EF4-FFF2-40B4-BE49-F238E27FC236}">
                <a16:creationId xmlns:a16="http://schemas.microsoft.com/office/drawing/2014/main" id="{DAEE5B3F-DE1A-4A09-8BC7-6C699E752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140" y="1126417"/>
            <a:ext cx="3143250" cy="4524375"/>
          </a:xfrm>
          <a:prstGeom prst="rect">
            <a:avLst/>
          </a:prstGeom>
        </p:spPr>
      </p:pic>
      <p:sp>
        <p:nvSpPr>
          <p:cNvPr id="11" name="TextBox 10">
            <a:extLst>
              <a:ext uri="{FF2B5EF4-FFF2-40B4-BE49-F238E27FC236}">
                <a16:creationId xmlns:a16="http://schemas.microsoft.com/office/drawing/2014/main" id="{322E9750-ED5B-4AF8-AA48-E666AFAAB972}"/>
              </a:ext>
            </a:extLst>
          </p:cNvPr>
          <p:cNvSpPr txBox="1"/>
          <p:nvPr/>
        </p:nvSpPr>
        <p:spPr>
          <a:xfrm>
            <a:off x="2986848" y="5888741"/>
            <a:ext cx="9374222" cy="784830"/>
          </a:xfrm>
          <a:prstGeom prst="rect">
            <a:avLst/>
          </a:prstGeom>
          <a:noFill/>
        </p:spPr>
        <p:txBody>
          <a:bodyPr wrap="square" rtlCol="0">
            <a:spAutoFit/>
          </a:bodyPr>
          <a:lstStyle/>
          <a:p>
            <a:r>
              <a:rPr lang="en-US" sz="900" dirty="0">
                <a:solidFill>
                  <a:schemeClr val="bg1"/>
                </a:solidFill>
              </a:rPr>
              <a:t>By John A Beal, </a:t>
            </a:r>
            <a:r>
              <a:rPr lang="en-US" sz="900" dirty="0" err="1">
                <a:solidFill>
                  <a:schemeClr val="bg1"/>
                </a:solidFill>
              </a:rPr>
              <a:t>PhDDep</a:t>
            </a:r>
            <a:r>
              <a:rPr lang="en-US" sz="900" dirty="0">
                <a:solidFill>
                  <a:schemeClr val="bg1"/>
                </a:solidFill>
              </a:rPr>
              <a:t>&amp;#039;t. of Cellular Biology &amp;amp; Anatomy, Louisiana State University Health Sciences Center Shreveport - http://www.healcentral.org/healapp/showMetadata?metadataId=40566 (Internet Archive of file description page), CC BY 2.5, </a:t>
            </a:r>
            <a:r>
              <a:rPr lang="en-US" sz="900" dirty="0">
                <a:solidFill>
                  <a:schemeClr val="bg1"/>
                </a:solidFill>
                <a:hlinkClick r:id="rId6"/>
              </a:rPr>
              <a:t>https://commons.wikimedia.org/w/index.php?curid=891480</a:t>
            </a:r>
            <a:endParaRPr lang="en-US" sz="900" dirty="0">
              <a:solidFill>
                <a:schemeClr val="bg1"/>
              </a:solidFill>
            </a:endParaRPr>
          </a:p>
          <a:p>
            <a:endParaRPr lang="en-US" sz="900" dirty="0">
              <a:solidFill>
                <a:schemeClr val="bg1"/>
              </a:solidFill>
            </a:endParaRPr>
          </a:p>
          <a:p>
            <a:r>
              <a:rPr lang="en-GB" sz="900" dirty="0">
                <a:solidFill>
                  <a:schemeClr val="bg1"/>
                </a:solidFill>
              </a:rPr>
              <a:t>By </a:t>
            </a:r>
            <a:r>
              <a:rPr lang="en-GB" sz="900" dirty="0" err="1">
                <a:solidFill>
                  <a:schemeClr val="bg1"/>
                </a:solidFill>
              </a:rPr>
              <a:t>Brain_human_normal_inferior_view_with_labels_en.svg</a:t>
            </a:r>
            <a:r>
              <a:rPr lang="en-GB" sz="900" dirty="0">
                <a:solidFill>
                  <a:schemeClr val="bg1"/>
                </a:solidFill>
              </a:rPr>
              <a:t>: *</a:t>
            </a:r>
            <a:r>
              <a:rPr lang="en-GB" sz="900" dirty="0" err="1">
                <a:solidFill>
                  <a:schemeClr val="bg1"/>
                </a:solidFill>
              </a:rPr>
              <a:t>Brain_human_normal_inferior_view.svg</a:t>
            </a:r>
            <a:r>
              <a:rPr lang="en-GB" sz="900" dirty="0">
                <a:solidFill>
                  <a:schemeClr val="bg1"/>
                </a:solidFill>
              </a:rPr>
              <a:t>: Patrick J. Lynch, medical </a:t>
            </a:r>
            <a:r>
              <a:rPr lang="en-GB" sz="900" dirty="0" err="1">
                <a:solidFill>
                  <a:schemeClr val="bg1"/>
                </a:solidFill>
              </a:rPr>
              <a:t>illustratorderivative</a:t>
            </a:r>
            <a:r>
              <a:rPr lang="en-GB" sz="900" dirty="0">
                <a:solidFill>
                  <a:schemeClr val="bg1"/>
                </a:solidFill>
              </a:rPr>
              <a:t> work: </a:t>
            </a:r>
            <a:r>
              <a:rPr lang="en-GB" sz="900" dirty="0" err="1">
                <a:solidFill>
                  <a:schemeClr val="bg1"/>
                </a:solidFill>
              </a:rPr>
              <a:t>Beaoderivative</a:t>
            </a:r>
            <a:r>
              <a:rPr lang="en-GB" sz="900" dirty="0">
                <a:solidFill>
                  <a:schemeClr val="bg1"/>
                </a:solidFill>
              </a:rPr>
              <a:t> work: </a:t>
            </a:r>
            <a:r>
              <a:rPr lang="en-GB" sz="900" dirty="0" err="1">
                <a:solidFill>
                  <a:schemeClr val="bg1"/>
                </a:solidFill>
              </a:rPr>
              <a:t>Dwstultz</a:t>
            </a:r>
            <a:r>
              <a:rPr lang="en-GB" sz="900" dirty="0">
                <a:solidFill>
                  <a:schemeClr val="bg1"/>
                </a:solidFill>
              </a:rPr>
              <a:t> (talk) - </a:t>
            </a:r>
            <a:r>
              <a:rPr lang="en-GB" sz="900" dirty="0" err="1">
                <a:solidFill>
                  <a:schemeClr val="bg1"/>
                </a:solidFill>
              </a:rPr>
              <a:t>Brain_human_normal_inferior_view_with_labels_en.svg</a:t>
            </a:r>
            <a:r>
              <a:rPr lang="en-GB" sz="900" dirty="0">
                <a:solidFill>
                  <a:schemeClr val="bg1"/>
                </a:solidFill>
              </a:rPr>
              <a:t>, CC BY 2.5, https://commons.wikimedia.org/w/index.php?curid=15108118</a:t>
            </a:r>
          </a:p>
        </p:txBody>
      </p:sp>
      <p:pic>
        <p:nvPicPr>
          <p:cNvPr id="15" name="Graphic 14">
            <a:extLst>
              <a:ext uri="{FF2B5EF4-FFF2-40B4-BE49-F238E27FC236}">
                <a16:creationId xmlns:a16="http://schemas.microsoft.com/office/drawing/2014/main" id="{1636A33A-E84F-4772-BE4C-2A60D44F80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1079" y="812103"/>
            <a:ext cx="4038600" cy="4810125"/>
          </a:xfrm>
          <a:prstGeom prst="rect">
            <a:avLst/>
          </a:prstGeom>
        </p:spPr>
      </p:pic>
    </p:spTree>
    <p:extLst>
      <p:ext uri="{BB962C8B-B14F-4D97-AF65-F5344CB8AC3E}">
        <p14:creationId xmlns:p14="http://schemas.microsoft.com/office/powerpoint/2010/main" val="1300602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1219</TotalTime>
  <Words>832</Words>
  <Application>Microsoft Office PowerPoint</Application>
  <PresentationFormat>Widescreen</PresentationFormat>
  <Paragraphs>155</Paragraphs>
  <Slides>12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Angsana New</vt:lpstr>
      <vt:lpstr>AngsanaUPC</vt:lpstr>
      <vt:lpstr>Aparajita</vt:lpstr>
      <vt:lpstr>Arial</vt:lpstr>
      <vt:lpstr>Calibri</vt:lpstr>
      <vt:lpstr>Calibri Light</vt:lpstr>
      <vt:lpstr>Wingdings</vt:lpstr>
      <vt:lpstr>Office Theme</vt:lpstr>
      <vt:lpstr>Pre Medical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 Medical School</dc:title>
  <dc:creator>Dean Eggitt</dc:creator>
  <cp:lastModifiedBy>Dean Eggitt</cp:lastModifiedBy>
  <cp:revision>36</cp:revision>
  <dcterms:created xsi:type="dcterms:W3CDTF">2020-09-15T17:16:29Z</dcterms:created>
  <dcterms:modified xsi:type="dcterms:W3CDTF">2021-03-16T10:27:11Z</dcterms:modified>
</cp:coreProperties>
</file>