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4" r:id="rId4"/>
    <p:sldId id="258" r:id="rId5"/>
    <p:sldId id="277" r:id="rId6"/>
    <p:sldId id="279" r:id="rId7"/>
    <p:sldId id="281" r:id="rId8"/>
    <p:sldId id="282" r:id="rId9"/>
    <p:sldId id="283" r:id="rId10"/>
    <p:sldId id="280" r:id="rId11"/>
    <p:sldId id="278" r:id="rId12"/>
    <p:sldId id="284" r:id="rId13"/>
    <p:sldId id="273" r:id="rId14"/>
    <p:sldId id="260" r:id="rId15"/>
    <p:sldId id="276" r:id="rId16"/>
    <p:sldId id="285" r:id="rId17"/>
    <p:sldId id="286" r:id="rId18"/>
    <p:sldId id="287" r:id="rId19"/>
    <p:sldId id="288" r:id="rId20"/>
    <p:sldId id="289" r:id="rId21"/>
    <p:sldId id="290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62" autoAdjust="0"/>
    <p:restoredTop sz="66457" autoAdjust="0"/>
  </p:normalViewPr>
  <p:slideViewPr>
    <p:cSldViewPr snapToGrid="0">
      <p:cViewPr varScale="1">
        <p:scale>
          <a:sx n="57" d="100"/>
          <a:sy n="57" d="100"/>
        </p:scale>
        <p:origin x="208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B2D84-2E8E-4EA4-9C74-44343E54F2EA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466A9-8C2F-4407-8978-0362D081B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35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T_scan#cite_note-2" TargetMode="External"/><Relationship Id="rId13" Type="http://schemas.openxmlformats.org/officeDocument/2006/relationships/hyperlink" Target="https://en.wikipedia.org/wiki/MRI" TargetMode="External"/><Relationship Id="rId18" Type="http://schemas.openxmlformats.org/officeDocument/2006/relationships/hyperlink" Target="https://en.wikipedia.org/wiki/Magnetic_resonance_imaging" TargetMode="External"/><Relationship Id="rId3" Type="http://schemas.openxmlformats.org/officeDocument/2006/relationships/hyperlink" Target="https://en.wikipedia.org/wiki/Image" TargetMode="External"/><Relationship Id="rId21" Type="http://schemas.openxmlformats.org/officeDocument/2006/relationships/hyperlink" Target="https://en.wikipedia.org/wiki/Electrocardiogram" TargetMode="External"/><Relationship Id="rId7" Type="http://schemas.openxmlformats.org/officeDocument/2006/relationships/hyperlink" Target="https://en.wikipedia.org/wiki/Radiographer" TargetMode="External"/><Relationship Id="rId12" Type="http://schemas.openxmlformats.org/officeDocument/2006/relationships/hyperlink" Target="https://en.wikipedia.org/wiki/Tomography" TargetMode="External"/><Relationship Id="rId17" Type="http://schemas.openxmlformats.org/officeDocument/2006/relationships/hyperlink" Target="https://en.wikipedia.org/wiki/CT_scan" TargetMode="External"/><Relationship Id="rId2" Type="http://schemas.openxmlformats.org/officeDocument/2006/relationships/slide" Target="../slides/slide18.xml"/><Relationship Id="rId16" Type="http://schemas.openxmlformats.org/officeDocument/2006/relationships/hyperlink" Target="https://en.wikipedia.org/wiki/Medical_imaging" TargetMode="External"/><Relationship Id="rId20" Type="http://schemas.openxmlformats.org/officeDocument/2006/relationships/hyperlink" Target="https://en.wikipedia.org/wiki/Stroke#cite_note-AFP2009-9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Diagnosis" TargetMode="External"/><Relationship Id="rId11" Type="http://schemas.openxmlformats.org/officeDocument/2006/relationships/hyperlink" Target="https://en.wikipedia.org/wiki/X-ray" TargetMode="External"/><Relationship Id="rId5" Type="http://schemas.openxmlformats.org/officeDocument/2006/relationships/hyperlink" Target="https://en.wikipedia.org/wiki/Radiology" TargetMode="External"/><Relationship Id="rId15" Type="http://schemas.openxmlformats.org/officeDocument/2006/relationships/hyperlink" Target="https://en.wikipedia.org/wiki/Physical_exam" TargetMode="External"/><Relationship Id="rId23" Type="http://schemas.openxmlformats.org/officeDocument/2006/relationships/hyperlink" Target="https://en.wikipedia.org/wiki/Low_blood_sugar" TargetMode="External"/><Relationship Id="rId10" Type="http://schemas.openxmlformats.org/officeDocument/2006/relationships/hyperlink" Target="https://en.wikipedia.org/wiki/X-ray_tube" TargetMode="External"/><Relationship Id="rId19" Type="http://schemas.openxmlformats.org/officeDocument/2006/relationships/hyperlink" Target="https://en.wikipedia.org/wiki/Stroke#cite_note-HLB2014D-8" TargetMode="External"/><Relationship Id="rId4" Type="http://schemas.openxmlformats.org/officeDocument/2006/relationships/hyperlink" Target="https://en.wikipedia.org/wiki/Scientific_technique" TargetMode="External"/><Relationship Id="rId9" Type="http://schemas.openxmlformats.org/officeDocument/2006/relationships/hyperlink" Target="https://en.wikipedia.org/wiki/CT_scan#cite_note-3" TargetMode="External"/><Relationship Id="rId14" Type="http://schemas.openxmlformats.org/officeDocument/2006/relationships/hyperlink" Target="https://en.wikipedia.org/wiki/Contraindication" TargetMode="External"/><Relationship Id="rId22" Type="http://schemas.openxmlformats.org/officeDocument/2006/relationships/hyperlink" Target="https://en.wikipedia.org/wiki/Blood_test" TargetMode="Externa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rain_ischemia" TargetMode="External"/><Relationship Id="rId13" Type="http://schemas.openxmlformats.org/officeDocument/2006/relationships/hyperlink" Target="https://en.wikipedia.org/wiki/Subarachnoid_hemorrhage" TargetMode="External"/><Relationship Id="rId18" Type="http://schemas.openxmlformats.org/officeDocument/2006/relationships/hyperlink" Target="https://en.wikipedia.org/wiki/Tobacco_smoking" TargetMode="External"/><Relationship Id="rId26" Type="http://schemas.openxmlformats.org/officeDocument/2006/relationships/hyperlink" Target="https://en.wikipedia.org/wiki/Stroke#cite_note-HLB2014T-12" TargetMode="External"/><Relationship Id="rId39" Type="http://schemas.openxmlformats.org/officeDocument/2006/relationships/hyperlink" Target="https://en.wikipedia.org/wiki/Electrocardiogram" TargetMode="External"/><Relationship Id="rId3" Type="http://schemas.openxmlformats.org/officeDocument/2006/relationships/hyperlink" Target="https://en.wikipedia.org/wiki/Disease" TargetMode="External"/><Relationship Id="rId21" Type="http://schemas.openxmlformats.org/officeDocument/2006/relationships/hyperlink" Target="https://en.wikipedia.org/wiki/Diabetes_mellitus" TargetMode="External"/><Relationship Id="rId34" Type="http://schemas.openxmlformats.org/officeDocument/2006/relationships/hyperlink" Target="https://en.wikipedia.org/wiki/Medical_imaging" TargetMode="External"/><Relationship Id="rId7" Type="http://schemas.openxmlformats.org/officeDocument/2006/relationships/hyperlink" Target="https://en.wikipedia.org/wiki/Stroke#cite_note-HLB2014W-5" TargetMode="External"/><Relationship Id="rId12" Type="http://schemas.openxmlformats.org/officeDocument/2006/relationships/hyperlink" Target="https://en.wikipedia.org/wiki/Transient_ischemic_attack" TargetMode="External"/><Relationship Id="rId17" Type="http://schemas.openxmlformats.org/officeDocument/2006/relationships/hyperlink" Target="https://en.wikipedia.org/wiki/Stroke#cite_note-HLB2014C-6" TargetMode="External"/><Relationship Id="rId25" Type="http://schemas.openxmlformats.org/officeDocument/2006/relationships/hyperlink" Target="https://en.wikipedia.org/wiki/Stroke#cite_note-Hu2018-7" TargetMode="External"/><Relationship Id="rId33" Type="http://schemas.openxmlformats.org/officeDocument/2006/relationships/hyperlink" Target="https://en.wikipedia.org/wiki/Physical_exam" TargetMode="External"/><Relationship Id="rId38" Type="http://schemas.openxmlformats.org/officeDocument/2006/relationships/hyperlink" Target="https://en.wikipedia.org/wiki/Stroke#cite_note-AFP2009-9" TargetMode="External"/><Relationship Id="rId2" Type="http://schemas.openxmlformats.org/officeDocument/2006/relationships/slide" Target="../slides/slide19.xml"/><Relationship Id="rId16" Type="http://schemas.openxmlformats.org/officeDocument/2006/relationships/hyperlink" Target="https://en.wikipedia.org/wiki/Hypertension" TargetMode="External"/><Relationship Id="rId20" Type="http://schemas.openxmlformats.org/officeDocument/2006/relationships/hyperlink" Target="https://en.wikipedia.org/wiki/Hypercholesterolemia" TargetMode="External"/><Relationship Id="rId29" Type="http://schemas.openxmlformats.org/officeDocument/2006/relationships/hyperlink" Target="https://en.wikipedia.org/wiki/Intracerebral_hemorrhage" TargetMode="External"/><Relationship Id="rId41" Type="http://schemas.openxmlformats.org/officeDocument/2006/relationships/hyperlink" Target="https://en.wikipedia.org/wiki/Low_blood_sugar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ell_death" TargetMode="External"/><Relationship Id="rId11" Type="http://schemas.openxmlformats.org/officeDocument/2006/relationships/hyperlink" Target="https://en.wikipedia.org/wiki/Stroke#cite_note-HLB2014S-3" TargetMode="External"/><Relationship Id="rId24" Type="http://schemas.openxmlformats.org/officeDocument/2006/relationships/hyperlink" Target="https://en.wikipedia.org/wiki/Stroke#cite_note-Donnan2008-2" TargetMode="External"/><Relationship Id="rId32" Type="http://schemas.openxmlformats.org/officeDocument/2006/relationships/hyperlink" Target="https://en.wikipedia.org/wiki/Intracranial_aneurysm" TargetMode="External"/><Relationship Id="rId37" Type="http://schemas.openxmlformats.org/officeDocument/2006/relationships/hyperlink" Target="https://en.wikipedia.org/wiki/Stroke#cite_note-HLB2014D-8" TargetMode="External"/><Relationship Id="rId40" Type="http://schemas.openxmlformats.org/officeDocument/2006/relationships/hyperlink" Target="https://en.wikipedia.org/wiki/Blood_test" TargetMode="External"/><Relationship Id="rId5" Type="http://schemas.openxmlformats.org/officeDocument/2006/relationships/hyperlink" Target="https://en.wikipedia.org/wiki/Brain" TargetMode="External"/><Relationship Id="rId15" Type="http://schemas.openxmlformats.org/officeDocument/2006/relationships/hyperlink" Target="https://en.wikipedia.org/wiki/Risk_factor" TargetMode="External"/><Relationship Id="rId23" Type="http://schemas.openxmlformats.org/officeDocument/2006/relationships/hyperlink" Target="https://en.wikipedia.org/wiki/Atrial_fibrillation" TargetMode="External"/><Relationship Id="rId28" Type="http://schemas.openxmlformats.org/officeDocument/2006/relationships/hyperlink" Target="https://en.wikipedia.org/wiki/Stroke#cite_note-14" TargetMode="External"/><Relationship Id="rId36" Type="http://schemas.openxmlformats.org/officeDocument/2006/relationships/hyperlink" Target="https://en.wikipedia.org/wiki/Magnetic_resonance_imaging" TargetMode="External"/><Relationship Id="rId10" Type="http://schemas.openxmlformats.org/officeDocument/2006/relationships/hyperlink" Target="https://en.wikipedia.org/wiki/Bleeding" TargetMode="External"/><Relationship Id="rId19" Type="http://schemas.openxmlformats.org/officeDocument/2006/relationships/hyperlink" Target="https://en.wikipedia.org/wiki/Obesity" TargetMode="External"/><Relationship Id="rId31" Type="http://schemas.openxmlformats.org/officeDocument/2006/relationships/hyperlink" Target="https://en.wikipedia.org/wiki/Stroke#cite_note-Feigin05-15" TargetMode="External"/><Relationship Id="rId4" Type="http://schemas.openxmlformats.org/officeDocument/2006/relationships/hyperlink" Target="https://en.wikipedia.org/wiki/Cerebral_circulation" TargetMode="External"/><Relationship Id="rId9" Type="http://schemas.openxmlformats.org/officeDocument/2006/relationships/hyperlink" Target="https://en.wikipedia.org/wiki/Intracranial_hemorrhage" TargetMode="External"/><Relationship Id="rId14" Type="http://schemas.openxmlformats.org/officeDocument/2006/relationships/hyperlink" Target="https://en.wikipedia.org/wiki/Thunderclap_headache" TargetMode="External"/><Relationship Id="rId22" Type="http://schemas.openxmlformats.org/officeDocument/2006/relationships/hyperlink" Target="https://en.wikipedia.org/wiki/End-stage_kidney_disease" TargetMode="External"/><Relationship Id="rId27" Type="http://schemas.openxmlformats.org/officeDocument/2006/relationships/hyperlink" Target="https://en.wikipedia.org/wiki/Stroke#cite_note-13" TargetMode="External"/><Relationship Id="rId30" Type="http://schemas.openxmlformats.org/officeDocument/2006/relationships/hyperlink" Target="https://en.wikipedia.org/wiki/Meninges" TargetMode="External"/><Relationship Id="rId35" Type="http://schemas.openxmlformats.org/officeDocument/2006/relationships/hyperlink" Target="https://en.wikipedia.org/wiki/CT_scan" TargetMode="Externa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kin" TargetMode="External"/><Relationship Id="rId3" Type="http://schemas.openxmlformats.org/officeDocument/2006/relationships/hyperlink" Target="https://en.wikipedia.org/wiki/Neurosurgery" TargetMode="External"/><Relationship Id="rId7" Type="http://schemas.openxmlformats.org/officeDocument/2006/relationships/hyperlink" Target="https://en.wikipedia.org/wiki/Nursing_car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Stroke#cite_note-168" TargetMode="External"/><Relationship Id="rId5" Type="http://schemas.openxmlformats.org/officeDocument/2006/relationships/hyperlink" Target="https://en.wikipedia.org/wiki/Stroke#cite_note-Donnan2008-2" TargetMode="External"/><Relationship Id="rId10" Type="http://schemas.openxmlformats.org/officeDocument/2006/relationships/hyperlink" Target="https://en.wikipedia.org/wiki/Stroke#cite_note-169" TargetMode="External"/><Relationship Id="rId4" Type="http://schemas.openxmlformats.org/officeDocument/2006/relationships/hyperlink" Target="https://en.wikipedia.org/wiki/Subarachnoid_hemorrhage" TargetMode="External"/><Relationship Id="rId9" Type="http://schemas.openxmlformats.org/officeDocument/2006/relationships/hyperlink" Target="https://en.wikipedia.org/wiki/Vital_signs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achycardia" TargetMode="External"/><Relationship Id="rId13" Type="http://schemas.openxmlformats.org/officeDocument/2006/relationships/hyperlink" Target="https://en.wikipedia.org/wiki/Dysuria" TargetMode="External"/><Relationship Id="rId18" Type="http://schemas.openxmlformats.org/officeDocument/2006/relationships/hyperlink" Target="https://en.wikipedia.org/wiki/Organ_dysfunction" TargetMode="External"/><Relationship Id="rId3" Type="http://schemas.openxmlformats.org/officeDocument/2006/relationships/hyperlink" Target="https://en.wikipedia.org/wiki/Infection" TargetMode="External"/><Relationship Id="rId21" Type="http://schemas.openxmlformats.org/officeDocument/2006/relationships/hyperlink" Target="https://en.wikipedia.org/wiki/Lactic_acid" TargetMode="External"/><Relationship Id="rId7" Type="http://schemas.openxmlformats.org/officeDocument/2006/relationships/hyperlink" Target="https://en.wikipedia.org/wiki/Fever" TargetMode="External"/><Relationship Id="rId12" Type="http://schemas.openxmlformats.org/officeDocument/2006/relationships/hyperlink" Target="https://en.wikipedia.org/wiki/Pneumonia" TargetMode="External"/><Relationship Id="rId17" Type="http://schemas.openxmlformats.org/officeDocument/2006/relationships/hyperlink" Target="https://en.wikipedia.org/wiki/Hypothermia" TargetMode="External"/><Relationship Id="rId2" Type="http://schemas.openxmlformats.org/officeDocument/2006/relationships/slide" Target="../slides/slide8.xml"/><Relationship Id="rId16" Type="http://schemas.openxmlformats.org/officeDocument/2006/relationships/hyperlink" Target="https://en.wikipedia.org/wiki/Immunodeficiency" TargetMode="External"/><Relationship Id="rId20" Type="http://schemas.openxmlformats.org/officeDocument/2006/relationships/hyperlink" Target="https://en.wikipedia.org/wiki/Hypotensio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Sepsis#cite_note-pmid31611560-9" TargetMode="External"/><Relationship Id="rId11" Type="http://schemas.openxmlformats.org/officeDocument/2006/relationships/hyperlink" Target="https://en.wikipedia.org/wiki/Sepsis#cite_note-CDC2014Q-2" TargetMode="External"/><Relationship Id="rId24" Type="http://schemas.openxmlformats.org/officeDocument/2006/relationships/hyperlink" Target="https://en.wikipedia.org/wiki/Fluid_replacement" TargetMode="External"/><Relationship Id="rId5" Type="http://schemas.openxmlformats.org/officeDocument/2006/relationships/hyperlink" Target="https://en.wikipedia.org/wiki/Immune_system" TargetMode="External"/><Relationship Id="rId15" Type="http://schemas.openxmlformats.org/officeDocument/2006/relationships/hyperlink" Target="https://en.wikipedia.org/wiki/Sepsis#cite_note-Tint2011-3" TargetMode="External"/><Relationship Id="rId23" Type="http://schemas.openxmlformats.org/officeDocument/2006/relationships/hyperlink" Target="https://en.wikipedia.org/wiki/Septic_shock" TargetMode="External"/><Relationship Id="rId10" Type="http://schemas.openxmlformats.org/officeDocument/2006/relationships/hyperlink" Target="https://en.wikipedia.org/wiki/Mental_confusion" TargetMode="External"/><Relationship Id="rId19" Type="http://schemas.openxmlformats.org/officeDocument/2006/relationships/hyperlink" Target="https://en.wikipedia.org/wiki/Sepsis#cite_note-SSCG2012-10" TargetMode="External"/><Relationship Id="rId4" Type="http://schemas.openxmlformats.org/officeDocument/2006/relationships/hyperlink" Target="https://en.wikipedia.org/wiki/Sepsis#cite_note-Sepsis&#8211;3_2016-5" TargetMode="External"/><Relationship Id="rId9" Type="http://schemas.openxmlformats.org/officeDocument/2006/relationships/hyperlink" Target="https://en.wikipedia.org/wiki/Hyperventilation" TargetMode="External"/><Relationship Id="rId14" Type="http://schemas.openxmlformats.org/officeDocument/2006/relationships/hyperlink" Target="https://en.wikipedia.org/wiki/Pyelonephritis" TargetMode="External"/><Relationship Id="rId22" Type="http://schemas.openxmlformats.org/officeDocument/2006/relationships/hyperlink" Target="https://en.wikipedia.org/wiki/Oliguri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eningitis" TargetMode="External"/><Relationship Id="rId13" Type="http://schemas.openxmlformats.org/officeDocument/2006/relationships/hyperlink" Target="https://en.wikipedia.org/wiki/Post-dural-puncture_headache" TargetMode="External"/><Relationship Id="rId18" Type="http://schemas.openxmlformats.org/officeDocument/2006/relationships/hyperlink" Target="https://en.wikipedia.org/wiki/Subarachnoid_space" TargetMode="External"/><Relationship Id="rId3" Type="http://schemas.openxmlformats.org/officeDocument/2006/relationships/hyperlink" Target="https://en.wikipedia.org/wiki/Spinal_canal" TargetMode="External"/><Relationship Id="rId21" Type="http://schemas.openxmlformats.org/officeDocument/2006/relationships/hyperlink" Target="https://en.wikipedia.org/wiki/Cytopathology" TargetMode="External"/><Relationship Id="rId7" Type="http://schemas.openxmlformats.org/officeDocument/2006/relationships/hyperlink" Target="https://en.wikipedia.org/wiki/Central_nervous_system" TargetMode="External"/><Relationship Id="rId12" Type="http://schemas.openxmlformats.org/officeDocument/2006/relationships/hyperlink" Target="https://en.wikipedia.org/wiki/Bleeding_diathesis" TargetMode="External"/><Relationship Id="rId17" Type="http://schemas.openxmlformats.org/officeDocument/2006/relationships/hyperlink" Target="https://en.wikipedia.org/wiki/Hypodermic_needle" TargetMode="External"/><Relationship Id="rId2" Type="http://schemas.openxmlformats.org/officeDocument/2006/relationships/slide" Target="../slides/slide10.xml"/><Relationship Id="rId16" Type="http://schemas.openxmlformats.org/officeDocument/2006/relationships/hyperlink" Target="https://en.wikipedia.org/wiki/Aseptic_technique" TargetMode="External"/><Relationship Id="rId20" Type="http://schemas.openxmlformats.org/officeDocument/2006/relationships/hyperlink" Target="https://en.wikipedia.org/wiki/Microbiology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Diagnose" TargetMode="External"/><Relationship Id="rId11" Type="http://schemas.openxmlformats.org/officeDocument/2006/relationships/hyperlink" Target="https://en.wikipedia.org/wiki/Intracranial_pressure" TargetMode="External"/><Relationship Id="rId5" Type="http://schemas.openxmlformats.org/officeDocument/2006/relationships/hyperlink" Target="https://en.wikipedia.org/wiki/Lumbar" TargetMode="External"/><Relationship Id="rId15" Type="http://schemas.openxmlformats.org/officeDocument/2006/relationships/hyperlink" Target="https://en.wikipedia.org/wiki/Local_anesthesia" TargetMode="External"/><Relationship Id="rId23" Type="http://schemas.openxmlformats.org/officeDocument/2006/relationships/hyperlink" Target="https://en.wikipedia.org/wiki/Lumbar_puncture#cite_note-2" TargetMode="External"/><Relationship Id="rId10" Type="http://schemas.openxmlformats.org/officeDocument/2006/relationships/hyperlink" Target="https://en.wikipedia.org/wiki/Therapeutic" TargetMode="External"/><Relationship Id="rId19" Type="http://schemas.openxmlformats.org/officeDocument/2006/relationships/hyperlink" Target="https://en.wikipedia.org/wiki/Biochemistry" TargetMode="External"/><Relationship Id="rId4" Type="http://schemas.openxmlformats.org/officeDocument/2006/relationships/hyperlink" Target="https://en.wikipedia.org/wiki/Cerebrospinal_fluid" TargetMode="External"/><Relationship Id="rId9" Type="http://schemas.openxmlformats.org/officeDocument/2006/relationships/hyperlink" Target="https://en.wikipedia.org/wiki/Subarachnoid_hemorrhage" TargetMode="External"/><Relationship Id="rId14" Type="http://schemas.openxmlformats.org/officeDocument/2006/relationships/hyperlink" Target="https://en.wikipedia.org/wiki/Lumbar_puncture#cite_note-Maranhao-1" TargetMode="External"/><Relationship Id="rId22" Type="http://schemas.openxmlformats.org/officeDocument/2006/relationships/hyperlink" Target="https://en.wikipedia.org/wiki/Ultrasound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Emergencies require a multi disciplinary team</a:t>
            </a:r>
          </a:p>
          <a:p>
            <a:endParaRPr lang="en-GB" dirty="0"/>
          </a:p>
          <a:p>
            <a:r>
              <a:rPr lang="en-GB" dirty="0"/>
              <a:t>The doctors involved today include -  </a:t>
            </a:r>
          </a:p>
          <a:p>
            <a:endParaRPr lang="en-GB" dirty="0"/>
          </a:p>
          <a:p>
            <a:r>
              <a:rPr lang="en-GB" dirty="0"/>
              <a:t>-   GP</a:t>
            </a:r>
          </a:p>
          <a:p>
            <a:pPr marL="171450" indent="-171450">
              <a:buFontTx/>
              <a:buChar char="-"/>
            </a:pPr>
            <a:r>
              <a:rPr lang="en-GB" dirty="0"/>
              <a:t>AE</a:t>
            </a:r>
          </a:p>
          <a:p>
            <a:pPr marL="171450" indent="-171450">
              <a:buFontTx/>
              <a:buChar char="-"/>
            </a:pPr>
            <a:r>
              <a:rPr lang="en-GB" dirty="0"/>
              <a:t>Radiologist</a:t>
            </a:r>
          </a:p>
          <a:p>
            <a:r>
              <a:rPr lang="en-GB" dirty="0"/>
              <a:t>-   Internal Medicine</a:t>
            </a:r>
          </a:p>
          <a:p>
            <a:r>
              <a:rPr lang="en-GB" dirty="0"/>
              <a:t>-   Neurologist</a:t>
            </a:r>
          </a:p>
          <a:p>
            <a:pPr marL="171450" indent="-171450">
              <a:buFontTx/>
              <a:buChar char="-"/>
            </a:pPr>
            <a:r>
              <a:rPr lang="en-GB" dirty="0"/>
              <a:t>Neurosurgeon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C6471-125A-41EF-B757-565277E2ED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73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Interval</a:t>
            </a:r>
          </a:p>
          <a:p>
            <a:r>
              <a:rPr lang="en-GB" dirty="0"/>
              <a:t>15 minute 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CD064-B1DD-4AA0-A558-5C88E91B92A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367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Recap</a:t>
            </a:r>
          </a:p>
          <a:p>
            <a:endParaRPr lang="en-GB" b="1" dirty="0"/>
          </a:p>
          <a:p>
            <a:r>
              <a:rPr lang="en-GB" b="1" dirty="0"/>
              <a:t>Circle of Willis</a:t>
            </a:r>
          </a:p>
          <a:p>
            <a:r>
              <a:rPr lang="en-GB" dirty="0"/>
              <a:t>Useful collection of arteries that allows redundant circulation in the brain</a:t>
            </a:r>
          </a:p>
          <a:p>
            <a:r>
              <a:rPr lang="en-GB" dirty="0"/>
              <a:t>If one part is disconnected, the other parts should be able to supply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Anterior, and posterior circulations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Middle artery is NOT a part of the CIRCLE of </a:t>
            </a:r>
            <a:r>
              <a:rPr lang="en-GB" b="0" dirty="0" err="1"/>
              <a:t>willis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Frontal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personality / speech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Parietal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sensory / language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Temporal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memory / sensory / language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Occipital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visual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Hypothalamus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homeostasis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Pituitary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coordination of hormone communication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Cerebellum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coordination of movement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9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Case introduction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dirty="0"/>
              <a:t>History</a:t>
            </a:r>
          </a:p>
          <a:p>
            <a:endParaRPr lang="en-GB" b="1" dirty="0"/>
          </a:p>
          <a:p>
            <a:r>
              <a:rPr lang="en-GB" b="1" dirty="0"/>
              <a:t>ROLE PLAY – INSTUCTOR and ACTOR with makeup</a:t>
            </a:r>
          </a:p>
          <a:p>
            <a:endParaRPr lang="en-GB" dirty="0"/>
          </a:p>
          <a:p>
            <a:r>
              <a:rPr lang="en-GB" dirty="0"/>
              <a:t>63 year old male</a:t>
            </a:r>
          </a:p>
          <a:p>
            <a:r>
              <a:rPr lang="en-GB" dirty="0"/>
              <a:t>Generally well.  Tends not to see doctors.</a:t>
            </a:r>
          </a:p>
          <a:p>
            <a:r>
              <a:rPr lang="en-GB" dirty="0"/>
              <a:t>Visiting grandchildren when they noticed that his speech was confused.  He didn’t seem to understand them and was saying strange things.</a:t>
            </a:r>
          </a:p>
          <a:p>
            <a:r>
              <a:rPr lang="en-GB" dirty="0"/>
              <a:t>He tired to get up to go to the toilet, but found that his RIGHT leg felt heavy and he couldn’t move it properly.  He fell.</a:t>
            </a:r>
          </a:p>
          <a:p>
            <a:r>
              <a:rPr lang="en-GB" dirty="0"/>
              <a:t>His family called 999.</a:t>
            </a:r>
          </a:p>
          <a:p>
            <a:endParaRPr lang="en-GB" dirty="0"/>
          </a:p>
          <a:p>
            <a:r>
              <a:rPr lang="en-GB" dirty="0"/>
              <a:t>No other known medical problems</a:t>
            </a:r>
          </a:p>
          <a:p>
            <a:r>
              <a:rPr lang="en-GB" dirty="0"/>
              <a:t>Smoker – 10 per day</a:t>
            </a:r>
          </a:p>
          <a:p>
            <a:r>
              <a:rPr lang="en-GB" dirty="0"/>
              <a:t>Normal weight</a:t>
            </a:r>
          </a:p>
          <a:p>
            <a:r>
              <a:rPr lang="en-GB" dirty="0"/>
              <a:t>No alcohol</a:t>
            </a:r>
          </a:p>
          <a:p>
            <a:r>
              <a:rPr lang="en-GB" dirty="0"/>
              <a:t>Stressful job.  Manages a printing company</a:t>
            </a:r>
          </a:p>
          <a:p>
            <a:endParaRPr lang="en-GB" dirty="0"/>
          </a:p>
          <a:p>
            <a:r>
              <a:rPr lang="en-GB" dirty="0"/>
              <a:t>No medicines.  Occasional over the counter.  No allergies</a:t>
            </a:r>
          </a:p>
          <a:p>
            <a:r>
              <a:rPr lang="en-GB" dirty="0"/>
              <a:t>Not aware of problems in the family.</a:t>
            </a:r>
          </a:p>
          <a:p>
            <a:endParaRPr lang="en-GB" b="1" dirty="0"/>
          </a:p>
          <a:p>
            <a:r>
              <a:rPr lang="en-GB" b="1" dirty="0"/>
              <a:t>What shall we do next?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90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examination</a:t>
            </a:r>
          </a:p>
          <a:p>
            <a:endParaRPr lang="en-GB" sz="1800" dirty="0"/>
          </a:p>
          <a:p>
            <a:r>
              <a:rPr lang="en-GB" sz="1800" b="1" dirty="0"/>
              <a:t>ROLE PLAY – INSTRUCTOR and ACTOR.  INSTRUCTOR describes what they are doing</a:t>
            </a:r>
          </a:p>
          <a:p>
            <a:endParaRPr lang="en-GB" sz="1800" dirty="0"/>
          </a:p>
          <a:p>
            <a:r>
              <a:rPr lang="en-GB" sz="1800" dirty="0"/>
              <a:t>End of bed description – sat up in bed</a:t>
            </a:r>
          </a:p>
          <a:p>
            <a:endParaRPr lang="en-GB" sz="1800" dirty="0"/>
          </a:p>
          <a:p>
            <a:r>
              <a:rPr lang="en-GB" sz="1800" dirty="0"/>
              <a:t>Hands – normal.  Normal cap refill time. Pulse 85 reg.</a:t>
            </a:r>
          </a:p>
          <a:p>
            <a:r>
              <a:rPr lang="en-GB" sz="1800" dirty="0"/>
              <a:t>Neck – looks normal.  Patient looks concerned</a:t>
            </a:r>
          </a:p>
          <a:p>
            <a:r>
              <a:rPr lang="en-GB" sz="1800" dirty="0"/>
              <a:t>Face – normal</a:t>
            </a:r>
          </a:p>
          <a:p>
            <a:r>
              <a:rPr lang="en-GB" sz="1800" dirty="0"/>
              <a:t>Chest – heart sounds – rate fine.  Hs 1+2+0</a:t>
            </a:r>
          </a:p>
          <a:p>
            <a:r>
              <a:rPr lang="en-GB" sz="1800" dirty="0"/>
              <a:t>Lung sounds – normal rate.  Normal breath sounds. Rr 16.  spo2 97</a:t>
            </a:r>
          </a:p>
          <a:p>
            <a:endParaRPr lang="en-GB" sz="1800" dirty="0"/>
          </a:p>
          <a:p>
            <a:r>
              <a:rPr lang="en-GB" sz="1800" dirty="0"/>
              <a:t>RIGHT sided leg and arm weakness</a:t>
            </a:r>
          </a:p>
          <a:p>
            <a:r>
              <a:rPr lang="en-GB" sz="1800" dirty="0"/>
              <a:t>Confused speech</a:t>
            </a:r>
          </a:p>
          <a:p>
            <a:endParaRPr lang="en-GB" sz="1800" dirty="0"/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140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CT scan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A </a:t>
            </a:r>
            <a:r>
              <a:rPr lang="en-US" b="1" dirty="0"/>
              <a:t>CT scan</a:t>
            </a:r>
            <a:r>
              <a:rPr lang="en-US" dirty="0"/>
              <a:t> or </a:t>
            </a:r>
            <a:r>
              <a:rPr lang="en-US" b="1" dirty="0"/>
              <a:t>computed tomography scan</a:t>
            </a:r>
            <a:r>
              <a:rPr lang="en-US" dirty="0"/>
              <a:t> (formerly known as </a:t>
            </a:r>
            <a:r>
              <a:rPr lang="en-US" b="1" dirty="0"/>
              <a:t>computed axial tomography</a:t>
            </a:r>
            <a:r>
              <a:rPr lang="en-US" dirty="0"/>
              <a:t> or </a:t>
            </a:r>
            <a:r>
              <a:rPr lang="en-US" b="1" dirty="0"/>
              <a:t>CAT scan</a:t>
            </a:r>
            <a:r>
              <a:rPr lang="en-US" dirty="0"/>
              <a:t>) is a medical </a:t>
            </a:r>
            <a:r>
              <a:rPr lang="en-US" dirty="0">
                <a:hlinkClick r:id="rId3" tooltip="Image"/>
              </a:rPr>
              <a:t>imaging</a:t>
            </a:r>
            <a:r>
              <a:rPr lang="en-US" dirty="0"/>
              <a:t> </a:t>
            </a:r>
            <a:r>
              <a:rPr lang="en-US" dirty="0">
                <a:hlinkClick r:id="rId4" tooltip="Scientific technique"/>
              </a:rPr>
              <a:t>technique</a:t>
            </a:r>
            <a:r>
              <a:rPr lang="en-US" dirty="0"/>
              <a:t> used in </a:t>
            </a:r>
            <a:r>
              <a:rPr lang="en-US" dirty="0">
                <a:hlinkClick r:id="rId5" tooltip="Radiology"/>
              </a:rPr>
              <a:t>radiology</a:t>
            </a:r>
            <a:r>
              <a:rPr lang="en-US" dirty="0"/>
              <a:t> to get detailed images of the body noninvasively for </a:t>
            </a:r>
            <a:r>
              <a:rPr lang="en-US" dirty="0">
                <a:hlinkClick r:id="rId6" tooltip="Diagnosis"/>
              </a:rPr>
              <a:t>diagnostic</a:t>
            </a:r>
            <a:r>
              <a:rPr lang="en-US" dirty="0"/>
              <a:t> purposes. The personnel that perform CT scans are called </a:t>
            </a:r>
            <a:r>
              <a:rPr lang="en-US" dirty="0">
                <a:hlinkClick r:id="rId7" tooltip="Radiographer"/>
              </a:rPr>
              <a:t>radiographers</a:t>
            </a:r>
            <a:r>
              <a:rPr lang="en-US" dirty="0"/>
              <a:t> or radiology technologists.</a:t>
            </a:r>
            <a:r>
              <a:rPr lang="en-US" baseline="30000" dirty="0">
                <a:hlinkClick r:id="rId8"/>
              </a:rPr>
              <a:t>[2]</a:t>
            </a:r>
            <a:r>
              <a:rPr lang="en-US" baseline="30000" dirty="0">
                <a:hlinkClick r:id="rId9"/>
              </a:rPr>
              <a:t>[3]</a:t>
            </a:r>
            <a:r>
              <a:rPr lang="en-US" dirty="0"/>
              <a:t> </a:t>
            </a:r>
          </a:p>
          <a:p>
            <a:r>
              <a:rPr lang="en-US" dirty="0"/>
              <a:t>CT scanners use a rotating </a:t>
            </a:r>
            <a:r>
              <a:rPr lang="en-US" dirty="0">
                <a:hlinkClick r:id="rId10" tooltip="X-ray tube"/>
              </a:rPr>
              <a:t>x-ray tube</a:t>
            </a:r>
            <a:r>
              <a:rPr lang="en-US" dirty="0"/>
              <a:t> and a row of detectors placed in the gantry to measure X-ray attenuations by different tissues inside the body. The multiple </a:t>
            </a:r>
            <a:r>
              <a:rPr lang="en-US" dirty="0">
                <a:hlinkClick r:id="rId11" tooltip="X-ray"/>
              </a:rPr>
              <a:t>X-ray</a:t>
            </a:r>
            <a:r>
              <a:rPr lang="en-US" dirty="0"/>
              <a:t> measurements taken from different angles are then processed on a computer using reconstruction algorithms to produce </a:t>
            </a:r>
            <a:r>
              <a:rPr lang="en-US" dirty="0">
                <a:hlinkClick r:id="rId12" tooltip="Tomography"/>
              </a:rPr>
              <a:t>tomographic</a:t>
            </a:r>
            <a:r>
              <a:rPr lang="en-US" dirty="0"/>
              <a:t> (cross-sectional) images (virtual "slices") of a body. The use of ionizing radiations sometimes restricts its use owing to its adverse effects. However, CT can be used in patients with metallic implants or pacemakers where </a:t>
            </a:r>
            <a:r>
              <a:rPr lang="en-US" dirty="0">
                <a:hlinkClick r:id="rId13" tooltip="MRI"/>
              </a:rPr>
              <a:t>MRI</a:t>
            </a:r>
            <a:r>
              <a:rPr lang="en-US" dirty="0"/>
              <a:t> is a </a:t>
            </a:r>
            <a:r>
              <a:rPr lang="en-US" dirty="0">
                <a:hlinkClick r:id="rId14" tooltip="Contraindication"/>
              </a:rPr>
              <a:t>contraindication</a:t>
            </a:r>
            <a:r>
              <a:rPr lang="en-US" dirty="0"/>
              <a:t>. 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Diagnosis is typically based on a </a:t>
            </a:r>
            <a:r>
              <a:rPr lang="en-US" dirty="0">
                <a:hlinkClick r:id="rId15" tooltip="Physical exam"/>
              </a:rPr>
              <a:t>physical exam</a:t>
            </a:r>
            <a:r>
              <a:rPr lang="en-US" dirty="0"/>
              <a:t> and supported by </a:t>
            </a:r>
            <a:r>
              <a:rPr lang="en-US" dirty="0">
                <a:hlinkClick r:id="rId16" tooltip="Medical imaging"/>
              </a:rPr>
              <a:t>medical imaging</a:t>
            </a:r>
            <a:r>
              <a:rPr lang="en-US" dirty="0"/>
              <a:t> such as a </a:t>
            </a:r>
            <a:r>
              <a:rPr lang="en-US" dirty="0">
                <a:hlinkClick r:id="rId17" tooltip="CT scan"/>
              </a:rPr>
              <a:t>CT scan</a:t>
            </a:r>
            <a:r>
              <a:rPr lang="en-US" dirty="0"/>
              <a:t> or </a:t>
            </a:r>
            <a:r>
              <a:rPr lang="en-US" dirty="0">
                <a:hlinkClick r:id="rId18" tooltip="Magnetic resonance imaging"/>
              </a:rPr>
              <a:t>MRI scan</a:t>
            </a:r>
            <a:r>
              <a:rPr lang="en-US" dirty="0"/>
              <a:t>.</a:t>
            </a:r>
            <a:r>
              <a:rPr lang="en-US" baseline="30000" dirty="0">
                <a:hlinkClick r:id="rId19"/>
              </a:rPr>
              <a:t>[8]</a:t>
            </a:r>
            <a:r>
              <a:rPr lang="en-US" dirty="0"/>
              <a:t> A CT scan can rule out bleeding, but may not necessarily rule out ischemia, which early on typically does not show up on a CT scan.</a:t>
            </a:r>
            <a:r>
              <a:rPr lang="en-US" baseline="30000" dirty="0">
                <a:hlinkClick r:id="rId20"/>
              </a:rPr>
              <a:t>[9]</a:t>
            </a:r>
            <a:r>
              <a:rPr lang="en-US" dirty="0"/>
              <a:t> Other tests such as an </a:t>
            </a:r>
            <a:r>
              <a:rPr lang="en-US" dirty="0">
                <a:hlinkClick r:id="rId21" tooltip="Electrocardiogram"/>
              </a:rPr>
              <a:t>electrocardiogram</a:t>
            </a:r>
            <a:r>
              <a:rPr lang="en-US" dirty="0"/>
              <a:t> (ECG) and </a:t>
            </a:r>
            <a:r>
              <a:rPr lang="en-US" dirty="0">
                <a:hlinkClick r:id="rId22" tooltip="Blood test"/>
              </a:rPr>
              <a:t>blood tests</a:t>
            </a:r>
            <a:r>
              <a:rPr lang="en-US" dirty="0"/>
              <a:t> are done to determine risk factors and rule out other possible causes.</a:t>
            </a:r>
            <a:r>
              <a:rPr lang="en-US" baseline="30000" dirty="0">
                <a:hlinkClick r:id="rId19"/>
              </a:rPr>
              <a:t>[8]</a:t>
            </a:r>
            <a:r>
              <a:rPr lang="en-US" dirty="0"/>
              <a:t> </a:t>
            </a:r>
            <a:r>
              <a:rPr lang="en-US" dirty="0">
                <a:hlinkClick r:id="rId23" tooltip="Low blood sugar"/>
              </a:rPr>
              <a:t>Low blood sugar</a:t>
            </a:r>
            <a:r>
              <a:rPr lang="en-US" dirty="0"/>
              <a:t> may cause similar symptoms.</a:t>
            </a:r>
            <a:r>
              <a:rPr lang="en-US" baseline="30000" dirty="0">
                <a:hlinkClick r:id="rId19"/>
              </a:rPr>
              <a:t>[8]</a:t>
            </a:r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7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LEFT middle cerebral artery infarct</a:t>
            </a:r>
          </a:p>
          <a:p>
            <a:endParaRPr lang="en-GB" b="0" dirty="0"/>
          </a:p>
          <a:p>
            <a:r>
              <a:rPr lang="en-GB" b="0" dirty="0"/>
              <a:t>Stroke</a:t>
            </a:r>
          </a:p>
          <a:p>
            <a:r>
              <a:rPr lang="en-US" dirty="0"/>
              <a:t>A </a:t>
            </a:r>
            <a:r>
              <a:rPr lang="en-US" b="1" dirty="0"/>
              <a:t>stroke</a:t>
            </a:r>
            <a:r>
              <a:rPr lang="en-US" dirty="0"/>
              <a:t> is a </a:t>
            </a:r>
            <a:r>
              <a:rPr lang="en-US" dirty="0">
                <a:hlinkClick r:id="rId3" tooltip="Disease"/>
              </a:rPr>
              <a:t>medical condition</a:t>
            </a:r>
            <a:r>
              <a:rPr lang="en-US" dirty="0"/>
              <a:t> in which poor </a:t>
            </a:r>
            <a:r>
              <a:rPr lang="en-US" dirty="0">
                <a:hlinkClick r:id="rId4" tooltip="Cerebral circulation"/>
              </a:rPr>
              <a:t>blood flow</a:t>
            </a:r>
            <a:r>
              <a:rPr lang="en-US" dirty="0"/>
              <a:t> to the </a:t>
            </a:r>
            <a:r>
              <a:rPr lang="en-US" dirty="0">
                <a:hlinkClick r:id="rId5" tooltip="Brain"/>
              </a:rPr>
              <a:t>brain</a:t>
            </a:r>
            <a:r>
              <a:rPr lang="en-US" dirty="0"/>
              <a:t> causes </a:t>
            </a:r>
            <a:r>
              <a:rPr lang="en-US" dirty="0">
                <a:hlinkClick r:id="rId6" tooltip="Cell death"/>
              </a:rPr>
              <a:t>cell death</a:t>
            </a:r>
            <a:r>
              <a:rPr lang="en-US" dirty="0"/>
              <a:t>.</a:t>
            </a:r>
            <a:r>
              <a:rPr lang="en-US" baseline="30000" dirty="0">
                <a:hlinkClick r:id="rId7"/>
              </a:rPr>
              <a:t>[5]</a:t>
            </a:r>
            <a:r>
              <a:rPr lang="en-US" dirty="0"/>
              <a:t> </a:t>
            </a:r>
          </a:p>
          <a:p>
            <a:r>
              <a:rPr lang="en-US" dirty="0"/>
              <a:t>There are two main types of stroke: </a:t>
            </a:r>
            <a:r>
              <a:rPr lang="en-US" dirty="0">
                <a:hlinkClick r:id="rId8" tooltip="Brain ischemia"/>
              </a:rPr>
              <a:t>ischemic</a:t>
            </a:r>
            <a:r>
              <a:rPr lang="en-US" dirty="0"/>
              <a:t>, due to lack of blood flow, and </a:t>
            </a:r>
            <a:r>
              <a:rPr lang="en-US" dirty="0">
                <a:hlinkClick r:id="rId9" tooltip="Intracranial hemorrhage"/>
              </a:rPr>
              <a:t>hemorrhagic</a:t>
            </a:r>
            <a:r>
              <a:rPr lang="en-US" dirty="0"/>
              <a:t>, due to </a:t>
            </a:r>
            <a:r>
              <a:rPr lang="en-US" dirty="0">
                <a:hlinkClick r:id="rId10" tooltip="Bleeding"/>
              </a:rPr>
              <a:t>bleeding</a:t>
            </a:r>
            <a:r>
              <a:rPr lang="en-US" dirty="0"/>
              <a:t>.</a:t>
            </a:r>
            <a:r>
              <a:rPr lang="en-US" baseline="30000" dirty="0">
                <a:hlinkClick r:id="rId7"/>
              </a:rPr>
              <a:t>[5]</a:t>
            </a:r>
            <a:r>
              <a:rPr lang="en-US" dirty="0"/>
              <a:t> Both cause parts of the brain to stop functioning properly.</a:t>
            </a:r>
            <a:r>
              <a:rPr lang="en-US" baseline="30000" dirty="0">
                <a:hlinkClick r:id="rId7"/>
              </a:rPr>
              <a:t>[5]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Signs and symptoms often appear soon after the stroke has occurred.</a:t>
            </a:r>
            <a:r>
              <a:rPr lang="en-US" baseline="30000" dirty="0">
                <a:hlinkClick r:id="rId11"/>
              </a:rPr>
              <a:t>[3]</a:t>
            </a:r>
            <a:r>
              <a:rPr lang="en-US" dirty="0"/>
              <a:t> If symptoms last less than one or two hours, the stroke is a </a:t>
            </a:r>
            <a:r>
              <a:rPr lang="en-US" dirty="0">
                <a:hlinkClick r:id="rId12" tooltip="Transient ischemic attack"/>
              </a:rPr>
              <a:t>transient ischemic attack</a:t>
            </a:r>
            <a:r>
              <a:rPr lang="en-US" dirty="0"/>
              <a:t> (TIA), also called a mini-stroke.</a:t>
            </a:r>
            <a:r>
              <a:rPr lang="en-US" baseline="30000" dirty="0">
                <a:hlinkClick r:id="rId11"/>
              </a:rPr>
              <a:t>[3]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hlinkClick r:id="rId13" tooltip="Subarachnoid hemorrhage"/>
              </a:rPr>
              <a:t>hemorrhagic stroke</a:t>
            </a:r>
            <a:r>
              <a:rPr lang="en-US" dirty="0"/>
              <a:t> may also be associated with a </a:t>
            </a:r>
            <a:r>
              <a:rPr lang="en-US" dirty="0">
                <a:hlinkClick r:id="rId14" tooltip="Thunderclap headache"/>
              </a:rPr>
              <a:t>severe headache</a:t>
            </a:r>
            <a:r>
              <a:rPr lang="en-US" dirty="0"/>
              <a:t>.</a:t>
            </a:r>
            <a:r>
              <a:rPr lang="en-US" baseline="30000" dirty="0">
                <a:hlinkClick r:id="rId11"/>
              </a:rPr>
              <a:t>[3]</a:t>
            </a:r>
            <a:r>
              <a:rPr lang="en-US" dirty="0"/>
              <a:t> The symptoms of a stroke can be permanent.</a:t>
            </a:r>
            <a:r>
              <a:rPr lang="en-US" baseline="30000" dirty="0">
                <a:hlinkClick r:id="rId7"/>
              </a:rPr>
              <a:t>[5]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main </a:t>
            </a:r>
            <a:r>
              <a:rPr lang="en-US" dirty="0">
                <a:hlinkClick r:id="rId15" tooltip="Risk factor"/>
              </a:rPr>
              <a:t>risk factor</a:t>
            </a:r>
            <a:r>
              <a:rPr lang="en-US" dirty="0"/>
              <a:t> for stroke is </a:t>
            </a:r>
            <a:r>
              <a:rPr lang="en-US" dirty="0">
                <a:hlinkClick r:id="rId16" tooltip="Hypertension"/>
              </a:rPr>
              <a:t>high blood pressure</a:t>
            </a:r>
            <a:r>
              <a:rPr lang="en-US" dirty="0"/>
              <a:t>.</a:t>
            </a:r>
            <a:r>
              <a:rPr lang="en-US" baseline="30000" dirty="0">
                <a:hlinkClick r:id="rId17"/>
              </a:rPr>
              <a:t>[6]</a:t>
            </a:r>
            <a:r>
              <a:rPr lang="en-US" dirty="0"/>
              <a:t> Other risk factors include </a:t>
            </a:r>
            <a:r>
              <a:rPr lang="en-US" dirty="0">
                <a:hlinkClick r:id="rId18" tooltip="Tobacco smoking"/>
              </a:rPr>
              <a:t>tobacco smoking</a:t>
            </a:r>
            <a:r>
              <a:rPr lang="en-US" dirty="0"/>
              <a:t>, </a:t>
            </a:r>
            <a:r>
              <a:rPr lang="en-US" dirty="0">
                <a:hlinkClick r:id="rId19" tooltip="Obesity"/>
              </a:rPr>
              <a:t>obesity</a:t>
            </a:r>
            <a:r>
              <a:rPr lang="en-US" dirty="0"/>
              <a:t>, </a:t>
            </a:r>
            <a:r>
              <a:rPr lang="en-US" dirty="0">
                <a:hlinkClick r:id="rId20" tooltip="Hypercholesterolemia"/>
              </a:rPr>
              <a:t>high blood cholesterol</a:t>
            </a:r>
            <a:r>
              <a:rPr lang="en-US" dirty="0"/>
              <a:t>, </a:t>
            </a:r>
            <a:r>
              <a:rPr lang="en-US" dirty="0">
                <a:hlinkClick r:id="rId21" tooltip="Diabetes mellitus"/>
              </a:rPr>
              <a:t>diabetes mellitus</a:t>
            </a:r>
            <a:r>
              <a:rPr lang="en-US" dirty="0"/>
              <a:t>, a previous TIA, </a:t>
            </a:r>
            <a:r>
              <a:rPr lang="en-US" dirty="0">
                <a:hlinkClick r:id="rId22" tooltip="End-stage kidney disease"/>
              </a:rPr>
              <a:t>end-stage kidney disease</a:t>
            </a:r>
            <a:r>
              <a:rPr lang="en-US" dirty="0"/>
              <a:t>, and </a:t>
            </a:r>
            <a:r>
              <a:rPr lang="en-US" dirty="0">
                <a:hlinkClick r:id="rId23" tooltip="Atrial fibrillation"/>
              </a:rPr>
              <a:t>atrial fibrillation</a:t>
            </a:r>
            <a:r>
              <a:rPr lang="en-US" dirty="0"/>
              <a:t>.</a:t>
            </a:r>
            <a:r>
              <a:rPr lang="en-US" baseline="30000" dirty="0">
                <a:hlinkClick r:id="rId24"/>
              </a:rPr>
              <a:t>[2]</a:t>
            </a:r>
            <a:r>
              <a:rPr lang="en-US" baseline="30000" dirty="0">
                <a:hlinkClick r:id="rId17"/>
              </a:rPr>
              <a:t>[6]</a:t>
            </a:r>
            <a:r>
              <a:rPr lang="en-US" baseline="30000" dirty="0">
                <a:hlinkClick r:id="rId25"/>
              </a:rPr>
              <a:t>[7]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An ischemic stroke is typically caused by blockage of a blood vessel, though there are also less common causes.</a:t>
            </a:r>
            <a:r>
              <a:rPr lang="en-US" baseline="30000" dirty="0">
                <a:hlinkClick r:id="rId26"/>
              </a:rPr>
              <a:t>[12]</a:t>
            </a:r>
            <a:r>
              <a:rPr lang="en-US" baseline="30000" dirty="0">
                <a:hlinkClick r:id="rId27"/>
              </a:rPr>
              <a:t>[13]</a:t>
            </a:r>
            <a:r>
              <a:rPr lang="en-US" baseline="30000" dirty="0">
                <a:hlinkClick r:id="rId28"/>
              </a:rPr>
              <a:t>[14]</a:t>
            </a:r>
            <a:r>
              <a:rPr lang="en-US" dirty="0"/>
              <a:t> A hemorrhagic stroke is caused by either </a:t>
            </a:r>
            <a:r>
              <a:rPr lang="en-US" dirty="0">
                <a:hlinkClick r:id="rId29" tooltip="Intracerebral hemorrhage"/>
              </a:rPr>
              <a:t>bleeding directly into the brain</a:t>
            </a:r>
            <a:r>
              <a:rPr lang="en-US" dirty="0"/>
              <a:t> or into the </a:t>
            </a:r>
            <a:r>
              <a:rPr lang="en-US" dirty="0">
                <a:hlinkClick r:id="rId13" tooltip="Subarachnoid hemorrhage"/>
              </a:rPr>
              <a:t>space</a:t>
            </a:r>
            <a:r>
              <a:rPr lang="en-US" dirty="0"/>
              <a:t> between the </a:t>
            </a:r>
            <a:r>
              <a:rPr lang="en-US" dirty="0">
                <a:hlinkClick r:id="rId30" tooltip="Meninges"/>
              </a:rPr>
              <a:t>brain's membranes</a:t>
            </a:r>
            <a:r>
              <a:rPr lang="en-US" dirty="0"/>
              <a:t>.</a:t>
            </a:r>
            <a:r>
              <a:rPr lang="en-US" baseline="30000" dirty="0">
                <a:hlinkClick r:id="rId26"/>
              </a:rPr>
              <a:t>[12]</a:t>
            </a:r>
            <a:r>
              <a:rPr lang="en-US" baseline="30000" dirty="0">
                <a:hlinkClick r:id="rId31"/>
              </a:rPr>
              <a:t>[15]</a:t>
            </a:r>
            <a:r>
              <a:rPr lang="en-US" dirty="0"/>
              <a:t> Bleeding may occur due to a ruptured </a:t>
            </a:r>
            <a:r>
              <a:rPr lang="en-US" dirty="0">
                <a:hlinkClick r:id="rId32" tooltip="Intracranial aneurysm"/>
              </a:rPr>
              <a:t>brain aneurysm</a:t>
            </a:r>
            <a:r>
              <a:rPr lang="en-US" dirty="0"/>
              <a:t>.</a:t>
            </a:r>
            <a:r>
              <a:rPr lang="en-US" baseline="30000" dirty="0">
                <a:hlinkClick r:id="rId26"/>
              </a:rPr>
              <a:t>[12]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Diagnosis is typically based on a </a:t>
            </a:r>
            <a:r>
              <a:rPr lang="en-US" dirty="0">
                <a:hlinkClick r:id="rId33" tooltip="Physical exam"/>
              </a:rPr>
              <a:t>physical exam</a:t>
            </a:r>
            <a:r>
              <a:rPr lang="en-US" dirty="0"/>
              <a:t> and supported by </a:t>
            </a:r>
            <a:r>
              <a:rPr lang="en-US" dirty="0">
                <a:hlinkClick r:id="rId34" tooltip="Medical imaging"/>
              </a:rPr>
              <a:t>medical imaging</a:t>
            </a:r>
            <a:r>
              <a:rPr lang="en-US" dirty="0"/>
              <a:t> such as a </a:t>
            </a:r>
            <a:r>
              <a:rPr lang="en-US" dirty="0">
                <a:hlinkClick r:id="rId35" tooltip="CT scan"/>
              </a:rPr>
              <a:t>CT scan</a:t>
            </a:r>
            <a:r>
              <a:rPr lang="en-US" dirty="0"/>
              <a:t> or </a:t>
            </a:r>
            <a:r>
              <a:rPr lang="en-US" dirty="0">
                <a:hlinkClick r:id="rId36" tooltip="Magnetic resonance imaging"/>
              </a:rPr>
              <a:t>MRI scan</a:t>
            </a:r>
            <a:r>
              <a:rPr lang="en-US" dirty="0"/>
              <a:t>.</a:t>
            </a:r>
            <a:r>
              <a:rPr lang="en-US" baseline="30000" dirty="0">
                <a:hlinkClick r:id="rId37"/>
              </a:rPr>
              <a:t>[8]</a:t>
            </a:r>
            <a:r>
              <a:rPr lang="en-US" dirty="0"/>
              <a:t> A CT scan can rule out bleeding, but may not necessarily rule out ischemia, which early on typically does not show up on a CT scan.</a:t>
            </a:r>
            <a:r>
              <a:rPr lang="en-US" baseline="30000" dirty="0">
                <a:hlinkClick r:id="rId38"/>
              </a:rPr>
              <a:t>[9]</a:t>
            </a:r>
            <a:r>
              <a:rPr lang="en-US" dirty="0"/>
              <a:t> Other tests such as an </a:t>
            </a:r>
            <a:r>
              <a:rPr lang="en-US" dirty="0">
                <a:hlinkClick r:id="rId39" tooltip="Electrocardiogram"/>
              </a:rPr>
              <a:t>electrocardiogram</a:t>
            </a:r>
            <a:r>
              <a:rPr lang="en-US" dirty="0"/>
              <a:t> (ECG) and </a:t>
            </a:r>
            <a:r>
              <a:rPr lang="en-US" dirty="0">
                <a:hlinkClick r:id="rId40" tooltip="Blood test"/>
              </a:rPr>
              <a:t>blood tests</a:t>
            </a:r>
            <a:r>
              <a:rPr lang="en-US" dirty="0"/>
              <a:t> are done to determine risk factors and rule out other possible causes.</a:t>
            </a:r>
            <a:r>
              <a:rPr lang="en-US" baseline="30000" dirty="0">
                <a:hlinkClick r:id="rId37"/>
              </a:rPr>
              <a:t>[8]</a:t>
            </a:r>
            <a:r>
              <a:rPr lang="en-US" dirty="0"/>
              <a:t> </a:t>
            </a:r>
            <a:r>
              <a:rPr lang="en-US" dirty="0">
                <a:hlinkClick r:id="rId41" tooltip="Low blood sugar"/>
              </a:rPr>
              <a:t>Low blood sugar</a:t>
            </a:r>
            <a:r>
              <a:rPr lang="en-US" dirty="0"/>
              <a:t> may cause similar symptoms.</a:t>
            </a:r>
            <a:r>
              <a:rPr lang="en-US" baseline="30000" dirty="0">
                <a:hlinkClick r:id="rId37"/>
              </a:rPr>
              <a:t>[8]</a:t>
            </a:r>
            <a:r>
              <a:rPr lang="en-US" dirty="0"/>
              <a:t> </a:t>
            </a:r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76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Management</a:t>
            </a:r>
          </a:p>
          <a:p>
            <a:r>
              <a:rPr lang="en-GB" b="1" dirty="0"/>
              <a:t> </a:t>
            </a:r>
          </a:p>
          <a:p>
            <a:r>
              <a:rPr lang="en-GB" b="1" dirty="0"/>
              <a:t>Thromboembolic stroke</a:t>
            </a:r>
          </a:p>
          <a:p>
            <a:r>
              <a:rPr lang="en-US" sz="2800" b="0" dirty="0"/>
              <a:t>- Thrombolysis</a:t>
            </a:r>
          </a:p>
          <a:p>
            <a:r>
              <a:rPr lang="en-US" sz="2800" b="0" dirty="0"/>
              <a:t>- Endovascular treatment</a:t>
            </a:r>
          </a:p>
          <a:p>
            <a:pPr marL="0" indent="0">
              <a:buFontTx/>
              <a:buNone/>
            </a:pPr>
            <a:r>
              <a:rPr lang="en-US" sz="2800" b="0" dirty="0"/>
              <a:t>- Craniectomy</a:t>
            </a:r>
          </a:p>
          <a:p>
            <a:pPr marL="457200" indent="-457200">
              <a:buFontTx/>
              <a:buChar char="-"/>
            </a:pPr>
            <a:endParaRPr lang="en-US" sz="2800" b="0" dirty="0"/>
          </a:p>
          <a:p>
            <a:r>
              <a:rPr lang="en-US" sz="2800" b="1" dirty="0"/>
              <a:t>Hemorrhagic stroke</a:t>
            </a:r>
          </a:p>
          <a:p>
            <a:r>
              <a:rPr lang="en-US" sz="2800" dirty="0"/>
              <a:t>Supportive care</a:t>
            </a:r>
          </a:p>
          <a:p>
            <a:r>
              <a:rPr lang="en-US" sz="2800" dirty="0"/>
              <a:t>A proportion may benefit from </a:t>
            </a:r>
            <a:r>
              <a:rPr lang="en-US" sz="2800" dirty="0">
                <a:hlinkClick r:id="rId3" tooltip="Neurosurgery"/>
              </a:rPr>
              <a:t>neurosurgical</a:t>
            </a:r>
            <a:r>
              <a:rPr lang="en-US" sz="2800" dirty="0"/>
              <a:t> intervention to remove the blood and treat the underlying cause</a:t>
            </a:r>
          </a:p>
          <a:p>
            <a:r>
              <a:rPr lang="en-US" sz="2800" dirty="0"/>
              <a:t>In </a:t>
            </a:r>
            <a:r>
              <a:rPr lang="en-US" sz="2800" dirty="0">
                <a:hlinkClick r:id="rId4" tooltip="Subarachnoid hemorrhage"/>
              </a:rPr>
              <a:t>subarachnoid hemorrhage</a:t>
            </a:r>
            <a:r>
              <a:rPr lang="en-US" sz="2800" dirty="0"/>
              <a:t>, early treatment for underlying cerebral aneurysms may reduce the risk of further hemorrhages.</a:t>
            </a:r>
          </a:p>
          <a:p>
            <a:endParaRPr lang="en-US" sz="2800" b="1" dirty="0"/>
          </a:p>
          <a:p>
            <a:r>
              <a:rPr lang="en-US" sz="2800" b="1" dirty="0"/>
              <a:t>Stroke unit</a:t>
            </a:r>
          </a:p>
          <a:p>
            <a:r>
              <a:rPr lang="en-US" sz="2800" dirty="0"/>
              <a:t>Ideally, people who have had a stroke are admitted to a "stroke unit", a ward or dedicated area in a hospital staffed by nurses and therapists with experience in stroke treatment. It has been shown that people admitted to a stroke unit have a higher chance of surviving than those admitted elsewhere in hospital, even if they are being cared for by doctors without experience in stroke.</a:t>
            </a:r>
            <a:r>
              <a:rPr lang="en-US" sz="2800" baseline="30000" dirty="0">
                <a:hlinkClick r:id="rId5"/>
              </a:rPr>
              <a:t>[2]</a:t>
            </a:r>
            <a:r>
              <a:rPr lang="en-US" sz="2800" baseline="30000" dirty="0">
                <a:hlinkClick r:id="rId6"/>
              </a:rPr>
              <a:t>[168]</a:t>
            </a:r>
            <a:r>
              <a:rPr lang="en-US" sz="2800" dirty="0"/>
              <a:t> </a:t>
            </a:r>
            <a:r>
              <a:rPr lang="en-US" sz="2800" dirty="0">
                <a:hlinkClick r:id="rId7" tooltip="Nursing care"/>
              </a:rPr>
              <a:t>Nursing care</a:t>
            </a:r>
            <a:r>
              <a:rPr lang="en-US" sz="2800" dirty="0"/>
              <a:t> is fundamental in maintaining </a:t>
            </a:r>
            <a:r>
              <a:rPr lang="en-US" sz="2800" dirty="0">
                <a:hlinkClick r:id="rId8" tooltip="Skin"/>
              </a:rPr>
              <a:t>skin care</a:t>
            </a:r>
            <a:r>
              <a:rPr lang="en-US" sz="2800" dirty="0"/>
              <a:t>, feeding, hydration, positioning, and monitoring </a:t>
            </a:r>
            <a:r>
              <a:rPr lang="en-US" sz="2800" dirty="0">
                <a:hlinkClick r:id="rId9" tooltip="Vital signs"/>
              </a:rPr>
              <a:t>vital signs</a:t>
            </a:r>
            <a:r>
              <a:rPr lang="en-US" sz="2800" dirty="0"/>
              <a:t> such as temperature, pulse, and blood pressure.</a:t>
            </a:r>
            <a:r>
              <a:rPr lang="en-US" sz="2800" baseline="30000" dirty="0">
                <a:hlinkClick r:id="rId10"/>
              </a:rPr>
              <a:t>[169]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b="1" dirty="0"/>
              <a:t>Rehabilitation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Physio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Speech therapy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Counselling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Occupational Therapy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Orthotics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512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FAST video</a:t>
            </a: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ARMS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SPEECH</a:t>
            </a:r>
          </a:p>
          <a:p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3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Recap</a:t>
            </a: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Meninges</a:t>
            </a:r>
          </a:p>
          <a:p>
            <a:r>
              <a:rPr lang="en-GB" sz="1800" dirty="0"/>
              <a:t>D - dura</a:t>
            </a:r>
          </a:p>
          <a:p>
            <a:r>
              <a:rPr lang="en-GB" sz="1800" dirty="0"/>
              <a:t>A - arachnoid</a:t>
            </a:r>
          </a:p>
          <a:p>
            <a:r>
              <a:rPr lang="en-GB" sz="1800" dirty="0"/>
              <a:t>P – pia</a:t>
            </a:r>
          </a:p>
          <a:p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Encapsulate Cerebrospinal fluid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trauma defence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Support vessels</a:t>
            </a: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 / Virus / Fungus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 pathogens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Virus- simplest, genetic material in protein coating. It needs a living body to replicate (only function). It highjacks cellular matter and produce clones overtaking more cells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 can infect bacteria and fungi.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 can live for very short time outside carrier, therefore does not stay for long in an unhostile environment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smallest germ and easiest to contract.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Bacteria- single cell and can live anywhere and reproduce in soil, water and living bodies. They can produce toxins which kill cells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Bacteria can share antibiotic- resistant genes between each other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Fungi- they are organisms and have cells, out of 3 pathogens, they are the closest to animals in their structure.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Overgrowth and damage to many organs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~300 species of  fungi could affect the body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6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Case introduction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dirty="0"/>
              <a:t>History</a:t>
            </a:r>
          </a:p>
          <a:p>
            <a:endParaRPr lang="en-GB" b="1" dirty="0"/>
          </a:p>
          <a:p>
            <a:r>
              <a:rPr lang="en-GB" b="1" dirty="0"/>
              <a:t>ROLE PLAY – INSTUCTOR and ACTOR with makeup</a:t>
            </a:r>
          </a:p>
          <a:p>
            <a:endParaRPr lang="en-GB" dirty="0"/>
          </a:p>
          <a:p>
            <a:r>
              <a:rPr lang="en-GB" dirty="0"/>
              <a:t>35 year old female</a:t>
            </a:r>
          </a:p>
          <a:p>
            <a:r>
              <a:rPr lang="en-GB" dirty="0"/>
              <a:t>Generally unwell for the last 7 days.  Feeling like some sort of infection is coming on.  Off food</a:t>
            </a:r>
          </a:p>
          <a:p>
            <a:r>
              <a:rPr lang="en-GB" dirty="0"/>
              <a:t>Headache for the last 2 days.  Worse on waking and at night.  Worse after coughing and leaning forward.</a:t>
            </a:r>
          </a:p>
          <a:p>
            <a:r>
              <a:rPr lang="en-GB" dirty="0"/>
              <a:t>Feeling nauseous.  No vomiting.</a:t>
            </a:r>
          </a:p>
          <a:p>
            <a:r>
              <a:rPr lang="en-GB" dirty="0"/>
              <a:t>Eyes hurt.  Hard to sit in a bright room.</a:t>
            </a:r>
          </a:p>
          <a:p>
            <a:r>
              <a:rPr lang="en-GB" dirty="0"/>
              <a:t>Neck feels tight.  Hard to more head around</a:t>
            </a:r>
          </a:p>
          <a:p>
            <a:endParaRPr lang="en-GB" dirty="0"/>
          </a:p>
          <a:p>
            <a:r>
              <a:rPr lang="en-GB" dirty="0"/>
              <a:t>No other medical problems</a:t>
            </a:r>
          </a:p>
          <a:p>
            <a:r>
              <a:rPr lang="en-GB" dirty="0"/>
              <a:t>Non smoker</a:t>
            </a:r>
          </a:p>
          <a:p>
            <a:r>
              <a:rPr lang="en-GB" dirty="0"/>
              <a:t>Normal weight</a:t>
            </a:r>
          </a:p>
          <a:p>
            <a:r>
              <a:rPr lang="en-GB" dirty="0"/>
              <a:t>Occasional alcohol</a:t>
            </a:r>
          </a:p>
          <a:p>
            <a:r>
              <a:rPr lang="en-GB" dirty="0"/>
              <a:t>Stressful job.  At a leaving party with friends a few weeks ago.</a:t>
            </a:r>
          </a:p>
          <a:p>
            <a:endParaRPr lang="en-GB" dirty="0"/>
          </a:p>
          <a:p>
            <a:r>
              <a:rPr lang="en-GB" dirty="0"/>
              <a:t>No medicines.  Occasional over the counter.  No allergies</a:t>
            </a:r>
          </a:p>
          <a:p>
            <a:r>
              <a:rPr lang="en-GB" dirty="0"/>
              <a:t>Not aware of problems in the family.</a:t>
            </a:r>
          </a:p>
          <a:p>
            <a:endParaRPr lang="en-GB" dirty="0"/>
          </a:p>
          <a:p>
            <a:r>
              <a:rPr lang="en-GB" dirty="0"/>
              <a:t>Booked appointment to see GP</a:t>
            </a:r>
          </a:p>
          <a:p>
            <a:endParaRPr lang="en-GB" dirty="0"/>
          </a:p>
          <a:p>
            <a:endParaRPr lang="en-GB" b="1" dirty="0"/>
          </a:p>
          <a:p>
            <a:r>
              <a:rPr lang="en-GB" b="1" dirty="0"/>
              <a:t>What shall we do next?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30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examination</a:t>
            </a:r>
          </a:p>
          <a:p>
            <a:endParaRPr lang="en-GB" sz="1800" dirty="0"/>
          </a:p>
          <a:p>
            <a:r>
              <a:rPr lang="en-GB" sz="1800" b="1" dirty="0"/>
              <a:t>ROLE PLAY – INSTRUCTOR and ACTOR.  INSTRUCTOR describes what they are doing</a:t>
            </a:r>
          </a:p>
          <a:p>
            <a:endParaRPr lang="en-GB" sz="1800" dirty="0"/>
          </a:p>
          <a:p>
            <a:r>
              <a:rPr lang="en-GB" sz="1800" dirty="0"/>
              <a:t>End of bed description – patient want to sit with eyes closed.  Looks pale and uncomfortable.</a:t>
            </a:r>
          </a:p>
          <a:p>
            <a:endParaRPr lang="en-GB" sz="1800" dirty="0"/>
          </a:p>
          <a:p>
            <a:r>
              <a:rPr lang="en-GB" sz="1800" dirty="0"/>
              <a:t>Hands – pale.  Sluggish cap refill time. Pulse 105 reg.</a:t>
            </a:r>
          </a:p>
          <a:p>
            <a:r>
              <a:rPr lang="en-GB" sz="1800" dirty="0"/>
              <a:t>Neck – looks normal.  Patient reluctant to move</a:t>
            </a:r>
          </a:p>
          <a:p>
            <a:r>
              <a:rPr lang="en-GB" sz="1800" dirty="0"/>
              <a:t>Face – pale / clammy</a:t>
            </a:r>
          </a:p>
          <a:p>
            <a:r>
              <a:rPr lang="en-GB" sz="1800" dirty="0"/>
              <a:t>Chest – heart sounds – tachycardia.  Hs 1+2+0</a:t>
            </a:r>
          </a:p>
          <a:p>
            <a:r>
              <a:rPr lang="en-GB" sz="1800" dirty="0"/>
              <a:t>Lung sounds – tachypnoea.  Normal breath sounds. Rr 22.  spo2 97</a:t>
            </a:r>
          </a:p>
          <a:p>
            <a:endParaRPr lang="en-GB" sz="1800" dirty="0"/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2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examination</a:t>
            </a:r>
          </a:p>
          <a:p>
            <a:endParaRPr lang="en-GB" sz="1800" dirty="0"/>
          </a:p>
          <a:p>
            <a:r>
              <a:rPr lang="en-GB" sz="1800" b="1" dirty="0"/>
              <a:t>ROLE PLAY – INSTRUCTOR and ACTOR.  INSTRUCTOR describes what they are doing</a:t>
            </a:r>
          </a:p>
          <a:p>
            <a:r>
              <a:rPr lang="en-GB" sz="1800" dirty="0"/>
              <a:t>Feet…..</a:t>
            </a:r>
          </a:p>
          <a:p>
            <a:endParaRPr lang="en-GB" sz="1800" dirty="0"/>
          </a:p>
          <a:p>
            <a:r>
              <a:rPr lang="en-GB" sz="1800" dirty="0"/>
              <a:t>This is purpura and petechia – non blanching rash</a:t>
            </a:r>
          </a:p>
          <a:p>
            <a:endParaRPr lang="en-GB" sz="1800" dirty="0"/>
          </a:p>
          <a:p>
            <a:r>
              <a:rPr lang="en-GB" sz="1800" b="1" dirty="0"/>
              <a:t>Septicaemia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Sepsis</a:t>
            </a:r>
            <a:r>
              <a:rPr lang="en-US" sz="2800" dirty="0"/>
              <a:t> is a life-threatening condition that arises when the body's response to </a:t>
            </a:r>
            <a:r>
              <a:rPr lang="en-US" sz="2800" dirty="0">
                <a:hlinkClick r:id="rId3" tooltip="Infection"/>
              </a:rPr>
              <a:t>infection</a:t>
            </a:r>
            <a:r>
              <a:rPr lang="en-US" sz="2800" dirty="0"/>
              <a:t> causes injury to its own tissues and organs.</a:t>
            </a:r>
            <a:r>
              <a:rPr lang="en-US" sz="2800" baseline="30000" dirty="0">
                <a:hlinkClick r:id="rId4"/>
              </a:rPr>
              <a:t>[5]</a:t>
            </a:r>
            <a:r>
              <a:rPr lang="en-US" sz="2800" dirty="0"/>
              <a:t> This initial stage is followed by suppression of the </a:t>
            </a:r>
            <a:r>
              <a:rPr lang="en-US" sz="2800" dirty="0">
                <a:hlinkClick r:id="rId5" tooltip="Immune system"/>
              </a:rPr>
              <a:t>immune system</a:t>
            </a:r>
            <a:r>
              <a:rPr lang="en-US" sz="2800" dirty="0"/>
              <a:t>.</a:t>
            </a:r>
            <a:r>
              <a:rPr lang="en-US" sz="2800" baseline="30000" dirty="0">
                <a:hlinkClick r:id="rId6"/>
              </a:rPr>
              <a:t>[9]</a:t>
            </a:r>
            <a:r>
              <a:rPr lang="en-US" sz="2800" dirty="0"/>
              <a:t> Common signs and symptoms include </a:t>
            </a:r>
            <a:r>
              <a:rPr lang="en-US" sz="2800" dirty="0">
                <a:hlinkClick r:id="rId7" tooltip="Fever"/>
              </a:rPr>
              <a:t>fever</a:t>
            </a:r>
            <a:r>
              <a:rPr lang="en-US" sz="2800" dirty="0"/>
              <a:t>, </a:t>
            </a:r>
            <a:r>
              <a:rPr lang="en-US" sz="2800" dirty="0">
                <a:hlinkClick r:id="rId8" tooltip="Tachycardia"/>
              </a:rPr>
              <a:t>increased heart rate</a:t>
            </a:r>
            <a:r>
              <a:rPr lang="en-US" sz="2800" dirty="0"/>
              <a:t>, </a:t>
            </a:r>
            <a:r>
              <a:rPr lang="en-US" sz="2800" dirty="0">
                <a:hlinkClick r:id="rId9" tooltip="Hyperventilation"/>
              </a:rPr>
              <a:t>increased breathing rate</a:t>
            </a:r>
            <a:r>
              <a:rPr lang="en-US" sz="2800" dirty="0"/>
              <a:t>, and </a:t>
            </a:r>
            <a:r>
              <a:rPr lang="en-US" sz="2800" dirty="0">
                <a:hlinkClick r:id="rId10" tooltip="Mental confusion"/>
              </a:rPr>
              <a:t>confusion</a:t>
            </a:r>
            <a:r>
              <a:rPr lang="en-US" sz="2800" dirty="0"/>
              <a:t>.</a:t>
            </a:r>
            <a:r>
              <a:rPr lang="en-US" sz="2800" baseline="30000" dirty="0">
                <a:hlinkClick r:id="rId11"/>
              </a:rPr>
              <a:t>[2]</a:t>
            </a:r>
            <a:r>
              <a:rPr lang="en-US" sz="2800" dirty="0"/>
              <a:t> There may also be symptoms related to a specific infection, such as a cough with </a:t>
            </a:r>
            <a:r>
              <a:rPr lang="en-US" sz="2800" dirty="0">
                <a:hlinkClick r:id="rId12" tooltip="Pneumonia"/>
              </a:rPr>
              <a:t>pneumonia</a:t>
            </a:r>
            <a:r>
              <a:rPr lang="en-US" sz="2800" dirty="0"/>
              <a:t>, or </a:t>
            </a:r>
            <a:r>
              <a:rPr lang="en-US" sz="2800" dirty="0">
                <a:hlinkClick r:id="rId13" tooltip="Dysuria"/>
              </a:rPr>
              <a:t>painful urination</a:t>
            </a:r>
            <a:r>
              <a:rPr lang="en-US" sz="2800" dirty="0"/>
              <a:t> with a </a:t>
            </a:r>
            <a:r>
              <a:rPr lang="en-US" sz="2800" dirty="0">
                <a:hlinkClick r:id="rId14" tooltip="Pyelonephritis"/>
              </a:rPr>
              <a:t>kidney infection</a:t>
            </a:r>
            <a:r>
              <a:rPr lang="en-US" sz="2800" dirty="0"/>
              <a:t>.</a:t>
            </a:r>
            <a:r>
              <a:rPr lang="en-US" sz="2800" baseline="30000" dirty="0">
                <a:hlinkClick r:id="rId15"/>
              </a:rPr>
              <a:t>[3]</a:t>
            </a:r>
            <a:r>
              <a:rPr lang="en-US" sz="2800" dirty="0"/>
              <a:t> The very young, old, and people with a </a:t>
            </a:r>
            <a:r>
              <a:rPr lang="en-US" sz="2800" dirty="0">
                <a:hlinkClick r:id="rId16" tooltip="Immunodeficiency"/>
              </a:rPr>
              <a:t>weakened immune system</a:t>
            </a:r>
            <a:r>
              <a:rPr lang="en-US" sz="2800" dirty="0"/>
              <a:t> may have no symptoms of a specific infection, and the </a:t>
            </a:r>
            <a:r>
              <a:rPr lang="en-US" sz="2800" dirty="0">
                <a:hlinkClick r:id="rId17" tooltip="Hypothermia"/>
              </a:rPr>
              <a:t>body temperature may be low</a:t>
            </a:r>
            <a:r>
              <a:rPr lang="en-US" sz="2800" dirty="0"/>
              <a:t> or normal instead of having a </a:t>
            </a:r>
            <a:r>
              <a:rPr lang="en-US" sz="2800" dirty="0">
                <a:hlinkClick r:id="rId7" tooltip="Fever"/>
              </a:rPr>
              <a:t>fever</a:t>
            </a:r>
            <a:r>
              <a:rPr lang="en-US" sz="2800" dirty="0"/>
              <a:t>.</a:t>
            </a:r>
            <a:r>
              <a:rPr lang="en-US" sz="2800" baseline="30000" dirty="0">
                <a:hlinkClick r:id="rId15"/>
              </a:rPr>
              <a:t>[3]</a:t>
            </a:r>
            <a:r>
              <a:rPr lang="en-US" sz="2800" dirty="0"/>
              <a:t> Severe sepsis causes </a:t>
            </a:r>
            <a:r>
              <a:rPr lang="en-US" sz="2800" dirty="0">
                <a:hlinkClick r:id="rId18" tooltip="Organ dysfunction"/>
              </a:rPr>
              <a:t>poor organ function</a:t>
            </a:r>
            <a:r>
              <a:rPr lang="en-US" sz="2800" dirty="0"/>
              <a:t> or blood flow.</a:t>
            </a:r>
            <a:r>
              <a:rPr lang="en-US" sz="2800" baseline="30000" dirty="0">
                <a:hlinkClick r:id="rId19"/>
              </a:rPr>
              <a:t>[10]</a:t>
            </a:r>
            <a:r>
              <a:rPr lang="en-US" sz="2800" dirty="0"/>
              <a:t> The presence of </a:t>
            </a:r>
            <a:r>
              <a:rPr lang="en-US" sz="2800" dirty="0">
                <a:hlinkClick r:id="rId20" tooltip="Hypotension"/>
              </a:rPr>
              <a:t>low blood pressure</a:t>
            </a:r>
            <a:r>
              <a:rPr lang="en-US" sz="2800" dirty="0"/>
              <a:t>, high blood </a:t>
            </a:r>
            <a:r>
              <a:rPr lang="en-US" sz="2800" dirty="0">
                <a:hlinkClick r:id="rId21" tooltip="Lactic acid"/>
              </a:rPr>
              <a:t>lactate</a:t>
            </a:r>
            <a:r>
              <a:rPr lang="en-US" sz="2800" dirty="0"/>
              <a:t>, or </a:t>
            </a:r>
            <a:r>
              <a:rPr lang="en-US" sz="2800" dirty="0">
                <a:hlinkClick r:id="rId22" tooltip="Oliguria"/>
              </a:rPr>
              <a:t>low urine output</a:t>
            </a:r>
            <a:r>
              <a:rPr lang="en-US" sz="2800" dirty="0"/>
              <a:t> may suggest poor blood flow.</a:t>
            </a:r>
            <a:r>
              <a:rPr lang="en-US" sz="2800" baseline="30000" dirty="0">
                <a:hlinkClick r:id="rId19"/>
              </a:rPr>
              <a:t>[10]</a:t>
            </a:r>
            <a:r>
              <a:rPr lang="en-US" sz="2800" dirty="0"/>
              <a:t> </a:t>
            </a:r>
            <a:r>
              <a:rPr lang="en-US" sz="2800" dirty="0">
                <a:hlinkClick r:id="rId23" tooltip="Septic shock"/>
              </a:rPr>
              <a:t>Septic shock</a:t>
            </a:r>
            <a:r>
              <a:rPr lang="en-US" sz="2800" dirty="0"/>
              <a:t> is low blood pressure due to sepsis that does not improve after </a:t>
            </a:r>
            <a:r>
              <a:rPr lang="en-US" sz="2800" dirty="0">
                <a:hlinkClick r:id="rId24" tooltip="Fluid replacement"/>
              </a:rPr>
              <a:t>fluid replacement</a:t>
            </a:r>
            <a:r>
              <a:rPr lang="en-US" sz="2800" dirty="0"/>
              <a:t>.</a:t>
            </a:r>
            <a:r>
              <a:rPr lang="en-US" sz="2800" baseline="30000" dirty="0">
                <a:hlinkClick r:id="rId19"/>
              </a:rPr>
              <a:t>[10]</a:t>
            </a:r>
            <a:r>
              <a:rPr lang="en-US" sz="2800" dirty="0"/>
              <a:t> </a:t>
            </a:r>
          </a:p>
          <a:p>
            <a:endParaRPr lang="en-GB" sz="1800" dirty="0"/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10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ROLE PLAY – INSTRUCTOR – </a:t>
            </a:r>
          </a:p>
          <a:p>
            <a:r>
              <a:rPr lang="en-GB" dirty="0"/>
              <a:t>APPLY OXYGEN.  </a:t>
            </a:r>
          </a:p>
          <a:p>
            <a:r>
              <a:rPr lang="en-GB" dirty="0"/>
              <a:t>GIVE LOADING DOSE OF IM Benzylpenicillin</a:t>
            </a:r>
          </a:p>
          <a:p>
            <a:r>
              <a:rPr lang="en-GB" dirty="0"/>
              <a:t>ASK FOR CRASH TROLLEY TO BE ON STANDBY</a:t>
            </a:r>
          </a:p>
          <a:p>
            <a:endParaRPr lang="en-GB" dirty="0"/>
          </a:p>
          <a:p>
            <a:r>
              <a:rPr lang="en-GB" b="1" dirty="0"/>
              <a:t>“I think we should call 999…”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778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Lumbar puncture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/>
              <a:t>Lumbar puncture</a:t>
            </a:r>
            <a:r>
              <a:rPr lang="en-US" dirty="0"/>
              <a:t> (</a:t>
            </a:r>
            <a:r>
              <a:rPr lang="en-US" b="1" dirty="0"/>
              <a:t>LP</a:t>
            </a:r>
            <a:r>
              <a:rPr lang="en-US" dirty="0"/>
              <a:t>), also known as a </a:t>
            </a:r>
            <a:r>
              <a:rPr lang="en-US" b="1" dirty="0"/>
              <a:t>spinal tap</a:t>
            </a:r>
            <a:r>
              <a:rPr lang="en-US" dirty="0"/>
              <a:t>, is a medical procedure in which a needle is inserted into the </a:t>
            </a:r>
            <a:r>
              <a:rPr lang="en-US" dirty="0">
                <a:hlinkClick r:id="rId3" tooltip="Spinal canal"/>
              </a:rPr>
              <a:t>spinal canal</a:t>
            </a:r>
            <a:r>
              <a:rPr lang="en-US" dirty="0"/>
              <a:t>, most commonly to collect </a:t>
            </a:r>
            <a:r>
              <a:rPr lang="en-US" dirty="0">
                <a:hlinkClick r:id="rId4" tooltip="Cerebrospinal fluid"/>
              </a:rPr>
              <a:t>cerebrospinal fluid</a:t>
            </a:r>
            <a:r>
              <a:rPr lang="en-US" dirty="0"/>
              <a:t> (CSF) for diagnostic testing. The main reason for a </a:t>
            </a:r>
            <a:r>
              <a:rPr lang="en-US" dirty="0">
                <a:hlinkClick r:id="rId5" tooltip="Lumbar"/>
              </a:rPr>
              <a:t>lumbar</a:t>
            </a:r>
            <a:r>
              <a:rPr lang="en-US" dirty="0"/>
              <a:t> puncture is to help </a:t>
            </a:r>
            <a:r>
              <a:rPr lang="en-US" dirty="0">
                <a:hlinkClick r:id="rId6" tooltip="Diagnose"/>
              </a:rPr>
              <a:t>diagnose</a:t>
            </a:r>
            <a:r>
              <a:rPr lang="en-US" dirty="0"/>
              <a:t> diseases of the </a:t>
            </a:r>
            <a:r>
              <a:rPr lang="en-US" dirty="0">
                <a:hlinkClick r:id="rId7" tooltip="Central nervous system"/>
              </a:rPr>
              <a:t>central nervous system</a:t>
            </a:r>
            <a:r>
              <a:rPr lang="en-US" dirty="0"/>
              <a:t>, including the brain and spine. Examples of these conditions include </a:t>
            </a:r>
            <a:r>
              <a:rPr lang="en-US" dirty="0">
                <a:hlinkClick r:id="rId8" tooltip="Meningitis"/>
              </a:rPr>
              <a:t>meningitis</a:t>
            </a:r>
            <a:r>
              <a:rPr lang="en-US" dirty="0"/>
              <a:t> and </a:t>
            </a:r>
            <a:r>
              <a:rPr lang="en-US" dirty="0">
                <a:hlinkClick r:id="rId9" tooltip="Subarachnoid hemorrhage"/>
              </a:rPr>
              <a:t>subarachnoid hemorrhage</a:t>
            </a:r>
            <a:r>
              <a:rPr lang="en-US" dirty="0"/>
              <a:t>. It may also be used </a:t>
            </a:r>
            <a:r>
              <a:rPr lang="en-US" dirty="0">
                <a:hlinkClick r:id="rId10" tooltip="Therapeutic"/>
              </a:rPr>
              <a:t>therapeutically</a:t>
            </a:r>
            <a:r>
              <a:rPr lang="en-US" dirty="0"/>
              <a:t> in some conditions. Increased </a:t>
            </a:r>
            <a:r>
              <a:rPr lang="en-US" dirty="0">
                <a:hlinkClick r:id="rId11" tooltip="Intracranial pressure"/>
              </a:rPr>
              <a:t>intracranial pressure</a:t>
            </a:r>
            <a:r>
              <a:rPr lang="en-US" dirty="0"/>
              <a:t> (pressure in the skull) is a contraindication, due to risk of brain matter being compressed and pushed toward the spine. Sometimes, lumbar puncture cannot be performed safely (for example due to a </a:t>
            </a:r>
            <a:r>
              <a:rPr lang="en-US" dirty="0">
                <a:hlinkClick r:id="rId12" tooltip="Bleeding diathesis"/>
              </a:rPr>
              <a:t>severe bleeding tendency</a:t>
            </a:r>
            <a:r>
              <a:rPr lang="en-US" dirty="0"/>
              <a:t>). It is regarded as a safe procedure, but </a:t>
            </a:r>
            <a:r>
              <a:rPr lang="en-US" dirty="0">
                <a:hlinkClick r:id="rId13" tooltip="Post-dural-puncture headache"/>
              </a:rPr>
              <a:t>post-</a:t>
            </a:r>
            <a:r>
              <a:rPr lang="en-US" dirty="0" err="1">
                <a:hlinkClick r:id="rId13" tooltip="Post-dural-puncture headache"/>
              </a:rPr>
              <a:t>dural</a:t>
            </a:r>
            <a:r>
              <a:rPr lang="en-US" dirty="0">
                <a:hlinkClick r:id="rId13" tooltip="Post-dural-puncture headache"/>
              </a:rPr>
              <a:t>-puncture headache</a:t>
            </a:r>
            <a:r>
              <a:rPr lang="en-US" dirty="0"/>
              <a:t> is a common side effect if a small atraumatic needle is not used. </a:t>
            </a:r>
            <a:r>
              <a:rPr lang="en-US" baseline="30000" dirty="0">
                <a:hlinkClick r:id="rId14"/>
              </a:rPr>
              <a:t>[1]</a:t>
            </a:r>
            <a:r>
              <a:rPr lang="en-US" dirty="0"/>
              <a:t> </a:t>
            </a:r>
          </a:p>
          <a:p>
            <a:r>
              <a:rPr lang="en-US" dirty="0"/>
              <a:t>The procedure is typically performed under </a:t>
            </a:r>
            <a:r>
              <a:rPr lang="en-US" dirty="0">
                <a:hlinkClick r:id="rId15" tooltip="Local anesthesia"/>
              </a:rPr>
              <a:t>local anesthesia</a:t>
            </a:r>
            <a:r>
              <a:rPr lang="en-US" dirty="0"/>
              <a:t> using a </a:t>
            </a:r>
            <a:r>
              <a:rPr lang="en-US" dirty="0">
                <a:hlinkClick r:id="rId16" tooltip="Aseptic technique"/>
              </a:rPr>
              <a:t>sterile technique</a:t>
            </a:r>
            <a:r>
              <a:rPr lang="en-US" dirty="0"/>
              <a:t>. A </a:t>
            </a:r>
            <a:r>
              <a:rPr lang="en-US" dirty="0">
                <a:hlinkClick r:id="rId17" tooltip="Hypodermic needle"/>
              </a:rPr>
              <a:t>hypodermic needle</a:t>
            </a:r>
            <a:r>
              <a:rPr lang="en-US" dirty="0"/>
              <a:t> is used to access the </a:t>
            </a:r>
            <a:r>
              <a:rPr lang="en-US" dirty="0">
                <a:hlinkClick r:id="rId18" tooltip="Subarachnoid space"/>
              </a:rPr>
              <a:t>subarachnoid space</a:t>
            </a:r>
            <a:r>
              <a:rPr lang="en-US" dirty="0"/>
              <a:t> and collect fluid. Fluid may be sent for </a:t>
            </a:r>
            <a:r>
              <a:rPr lang="en-US" dirty="0">
                <a:hlinkClick r:id="rId19" tooltip="Biochemistry"/>
              </a:rPr>
              <a:t>biochemical</a:t>
            </a:r>
            <a:r>
              <a:rPr lang="en-US" dirty="0"/>
              <a:t>, </a:t>
            </a:r>
            <a:r>
              <a:rPr lang="en-US" dirty="0">
                <a:hlinkClick r:id="rId20" tooltip="Microbiology"/>
              </a:rPr>
              <a:t>microbiological</a:t>
            </a:r>
            <a:r>
              <a:rPr lang="en-US" dirty="0"/>
              <a:t>, and </a:t>
            </a:r>
            <a:r>
              <a:rPr lang="en-US" dirty="0">
                <a:hlinkClick r:id="rId21" tooltip="Cytopathology"/>
              </a:rPr>
              <a:t>cytological</a:t>
            </a:r>
            <a:r>
              <a:rPr lang="en-US" dirty="0"/>
              <a:t> analysis. Using </a:t>
            </a:r>
            <a:r>
              <a:rPr lang="en-US" dirty="0">
                <a:hlinkClick r:id="rId22" tooltip="Ultrasound"/>
              </a:rPr>
              <a:t>ultrasound</a:t>
            </a:r>
            <a:r>
              <a:rPr lang="en-US" dirty="0"/>
              <a:t> to landmark may increase success.</a:t>
            </a:r>
            <a:r>
              <a:rPr lang="en-US" baseline="30000" dirty="0">
                <a:hlinkClick r:id="rId23"/>
              </a:rPr>
              <a:t>[2]</a:t>
            </a:r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6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CSF </a:t>
            </a:r>
          </a:p>
          <a:p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LEFT - normal</a:t>
            </a:r>
          </a:p>
          <a:p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– blood stained and cloudy – white cells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35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Management </a:t>
            </a:r>
          </a:p>
          <a:p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Antibiotics</a:t>
            </a:r>
          </a:p>
          <a:p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Fluid resuscitation</a:t>
            </a:r>
          </a:p>
          <a:p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0F45-A351-40EB-8640-18009D7BA62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6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5AD5-EEFD-42CD-BB89-D5861F61D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4F5B9-18DD-4103-89D1-E4A1260D5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8633F-0D54-4850-9F95-4873E585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AAAA0-FC93-442E-9C2B-D8DB1C15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01D7-D1D3-415B-ABD3-7746EC3D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24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6F1D-C240-43B1-AB09-EC81E79A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2440B-3100-4969-A40B-365A2DC9E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0E7F-8A0C-4A32-916B-ED5817B3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12016-AAEF-4B8B-837E-DF68CAFE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D10C4-7B0C-4807-87E2-54E6CAFC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3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B73929-FF09-40FA-B1B4-F8AF86E1A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F60EB-25A2-407E-9B7A-718EEB678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673C0-E657-4CB5-B903-6518C790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92967-9D7A-4874-B811-EC4F11BF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D536-C20C-4D96-9C42-501DB2F1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A413-2A2C-4148-BD22-17682581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A4DF-D60E-42DE-AE98-307494278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84822-38FF-419B-80B5-BFB4786E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22AF7-0D4C-44E9-8383-E64C58FA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F4ADB-976F-444E-BFCA-70F36690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7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3C0D-3E32-41F2-934B-95FA99BC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FE6E0-E7BD-4B36-ACDD-B85FF9C89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AA57F-2657-4192-8382-32404548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134CF-DA8F-4C6D-B680-5089A66A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03972-4BFD-49F3-97AC-C2B2C1F8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92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AA9B-1E8F-4BA0-B34E-0E03C780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20A0-A43F-4E51-A2DA-86831021F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7E857-5722-4B1A-B9F2-E8F9C5C72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C76F3-75A7-4D65-8516-AB504EC4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E8D73-F54C-420F-870E-5554B1A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5F90-9F3D-449A-BDFE-44483C07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4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77B1A-2D9D-4103-A46E-220B2BD4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E63FE-E37A-4012-85C3-33D1DDD3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400A-2852-461E-AA55-29FF797EC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9F09A-8D7C-4C38-B2B2-7176E6968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262CD-D90C-4592-8053-5441982B8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20129C-496E-4E83-8C5E-E803ACE9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4443A-BE74-48A3-A7AF-06CB4BDC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FAD77-5FA6-4D63-9EAF-8937817E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4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DFE1-D2A3-4D3E-B14C-5383C713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3E501-455C-4557-AD24-9C064F5B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1F19F-96E9-480C-9D09-318F0235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47808-4A55-415D-BB73-59153C38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3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03E21-1FAC-44F2-8C88-5843068A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D5BBC-7ABF-4455-BB96-BE725A7D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0598F-B18B-43B0-BCC2-B98C42BC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51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E5ED-4BCC-415C-898F-4C6889B1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3EA3D-637E-4E49-9A2F-4098298A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7DE29-B21E-480B-80CE-257405A6A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569AF-0816-4177-B9FB-EF4EE430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6006E-AD6F-4C06-9ECD-CEA70915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1A5FE-C8DD-48D2-B420-BBB22682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34A5-D360-45E2-BFF4-965ECD21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C8764-836A-4517-A806-C8F7040F2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BE5E4-209A-4F0E-B888-6685E7020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993DF-BCD1-46F4-8E71-A76E96AA9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A8206-0CDD-444B-8BFC-A477F503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CA31E-E207-430A-9CE0-4C761C1D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3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AD5982-5F9A-4497-9D24-748EF5FF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B0F8-EC4B-4DC2-8582-E5D6D26C0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BF789-3ED8-46DD-9EB8-746AD8886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A5EF-9E67-4D90-8DB0-6B92AB50C771}" type="datetimeFigureOut">
              <a:rPr lang="en-GB" smtClean="0"/>
              <a:t>17/04/2021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6E20E-22E9-47D8-A81E-4EDD3F664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E3942-4FD4-422D-B646-464F2EBB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42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hyperlink" Target="https://commons.wikimedia.org/w/index.php?curid=83112368https://www.scientificanimations.com/wiki-images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IZ1ts4PQHk?feature=oembed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2" b="36989"/>
          <a:stretch/>
        </p:blipFill>
        <p:spPr>
          <a:xfrm>
            <a:off x="0" y="290187"/>
            <a:ext cx="12186000" cy="551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DFE63-10B6-428D-8A27-39A190302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000" y="1793347"/>
            <a:ext cx="9144000" cy="91440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arajita" panose="02020603050405020304" pitchFamily="18" charset="0"/>
                <a:cs typeface="Aparajita" panose="02020603050405020304" pitchFamily="18" charset="0"/>
              </a:rPr>
              <a:t>Pre Medical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EB37F-2A01-4016-BB92-617D13C5B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000" y="4763618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Mrs </a:t>
            </a:r>
            <a:r>
              <a:rPr lang="en-GB" sz="28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Neringa</a:t>
            </a:r>
            <a:r>
              <a:rPr lang="en-GB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28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Smalstiene</a:t>
            </a:r>
            <a:endParaRPr lang="en-GB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GB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Dr Dean Eggitt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650255-59BF-43F0-8F8C-38B57D7A35CE}"/>
              </a:ext>
            </a:extLst>
          </p:cNvPr>
          <p:cNvSpPr/>
          <p:nvPr/>
        </p:nvSpPr>
        <p:spPr>
          <a:xfrm>
            <a:off x="-6000" y="962024"/>
            <a:ext cx="12192000" cy="68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7D908-44B5-46A5-9C40-B553A1E8A123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61C9E47E-0F60-4BEF-800D-F690F9794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30" y="2372515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45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980BD-203C-4241-9F38-ABAC781C3D36}"/>
              </a:ext>
            </a:extLst>
          </p:cNvPr>
          <p:cNvSpPr txBox="1"/>
          <p:nvPr/>
        </p:nvSpPr>
        <p:spPr>
          <a:xfrm>
            <a:off x="3217070" y="5958252"/>
            <a:ext cx="854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dirty="0" err="1">
                <a:solidFill>
                  <a:schemeClr val="bg1"/>
                </a:solidFill>
              </a:rPr>
              <a:t>Brainhell</a:t>
            </a:r>
            <a:r>
              <a:rPr lang="en-US" dirty="0">
                <a:solidFill>
                  <a:schemeClr val="bg1"/>
                </a:solidFill>
              </a:rPr>
              <a:t> - English Wikipedia, CC BY-SA 3.0, https://commons.wikimedia.org/w/index.php?curid=865889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1F0ED1E7-9ABC-4983-89F4-BBD20A440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15" y="1831590"/>
            <a:ext cx="4993336" cy="37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2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980BD-203C-4241-9F38-ABAC781C3D36}"/>
              </a:ext>
            </a:extLst>
          </p:cNvPr>
          <p:cNvSpPr txBox="1"/>
          <p:nvPr/>
        </p:nvSpPr>
        <p:spPr>
          <a:xfrm>
            <a:off x="3217070" y="5934669"/>
            <a:ext cx="85417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By James Heilman, MD - Own work, CC BY-SA 4.0, </a:t>
            </a:r>
            <a:r>
              <a:rPr lang="en-US" sz="1400" dirty="0">
                <a:solidFill>
                  <a:schemeClr val="bg1"/>
                </a:solidFill>
                <a:hlinkClick r:id="rId5"/>
              </a:rPr>
              <a:t>https://commons.wikimedia.org/w/index.php?curid=83112368</a:t>
            </a:r>
            <a:r>
              <a:rPr lang="en-GB" sz="1400" dirty="0">
                <a:solidFill>
                  <a:schemeClr val="bg1"/>
                </a:solidFill>
                <a:hlinkClick r:id="rId5"/>
              </a:rPr>
              <a:t>https://www.scientificanimations.com/wiki-images</a:t>
            </a:r>
            <a:endParaRPr lang="en-GB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By James Heilman, MD - Own work, CC BY 3.0, https://commons.wikimedia.org/w/index.php?curid=6992139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A glass of water&#10;&#10;Description automatically generated with low confidence">
            <a:extLst>
              <a:ext uri="{FF2B5EF4-FFF2-40B4-BE49-F238E27FC236}">
                <a16:creationId xmlns:a16="http://schemas.microsoft.com/office/drawing/2014/main" id="{5840E4C6-778C-4450-9050-4AFE11822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62" y="1815077"/>
            <a:ext cx="4114002" cy="3807151"/>
          </a:xfrm>
          <a:prstGeom prst="rect">
            <a:avLst/>
          </a:prstGeom>
        </p:spPr>
      </p:pic>
      <p:pic>
        <p:nvPicPr>
          <p:cNvPr id="14" name="Picture 13" descr="A group of test tubes&#10;&#10;Description automatically generated with low confidence">
            <a:extLst>
              <a:ext uri="{FF2B5EF4-FFF2-40B4-BE49-F238E27FC236}">
                <a16:creationId xmlns:a16="http://schemas.microsoft.com/office/drawing/2014/main" id="{3246118D-3F17-44CD-81BE-EC2B964FA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45" y="1815077"/>
            <a:ext cx="4364532" cy="3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5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82C0F-ACC8-40C8-B5FE-39ED8BA95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266" y="1761144"/>
            <a:ext cx="5910216" cy="39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2" b="36989"/>
          <a:stretch/>
        </p:blipFill>
        <p:spPr>
          <a:xfrm>
            <a:off x="0" y="290187"/>
            <a:ext cx="12186000" cy="551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DFE63-10B6-428D-8A27-39A190302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000" y="1793347"/>
            <a:ext cx="9144000" cy="91440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arajita" panose="02020603050405020304" pitchFamily="18" charset="0"/>
                <a:cs typeface="Aparajita" panose="02020603050405020304" pitchFamily="18" charset="0"/>
              </a:rPr>
              <a:t>Interval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650255-59BF-43F0-8F8C-38B57D7A35CE}"/>
              </a:ext>
            </a:extLst>
          </p:cNvPr>
          <p:cNvSpPr/>
          <p:nvPr/>
        </p:nvSpPr>
        <p:spPr>
          <a:xfrm>
            <a:off x="-6000" y="962024"/>
            <a:ext cx="12192000" cy="68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7D908-44B5-46A5-9C40-B553A1E8A123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61C9E47E-0F60-4BEF-800D-F690F9794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30" y="2997935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399898"/>
            <a:ext cx="6398026" cy="345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Part 2 - </a:t>
            </a:r>
            <a:r>
              <a:rPr lang="en-GB" sz="24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Learning Objectives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Describe</a:t>
            </a:r>
            <a:endParaRPr lang="en-GB" sz="2400" dirty="0">
              <a:solidFill>
                <a:schemeClr val="accent6">
                  <a:lumMod val="50000"/>
                </a:schemeClr>
              </a:solidFill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What a stroke is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What a TIA is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The different types of strokes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The signs and symptoms of a stroke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How to treat a stroke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The importance of rapid assessment and treatment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Emergencies</a:t>
            </a:r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BFC0FFE5-8199-4327-A889-29D3395D7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4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2B1F7C1-9249-4034-AC03-286370636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2299" y="1408499"/>
            <a:ext cx="2537749" cy="4041001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2011B20-62C4-45BD-AB83-4A66FDA563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02" y="1862136"/>
            <a:ext cx="6628998" cy="34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2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7" name="Picture 6" descr="A person with a tattoo on his face&#10;&#10;Description automatically generated with medium confidence">
            <a:extLst>
              <a:ext uri="{FF2B5EF4-FFF2-40B4-BE49-F238E27FC236}">
                <a16:creationId xmlns:a16="http://schemas.microsoft.com/office/drawing/2014/main" id="{4D224129-6255-4796-BC5B-B1BF78F18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83" y="1859676"/>
            <a:ext cx="5764305" cy="38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90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4" name="Picture 13" descr="A picture containing person, clothing, indoor&#10;&#10;Description automatically generated">
            <a:extLst>
              <a:ext uri="{FF2B5EF4-FFF2-40B4-BE49-F238E27FC236}">
                <a16:creationId xmlns:a16="http://schemas.microsoft.com/office/drawing/2014/main" id="{224E7414-C7E6-4C14-A660-B64317FF8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44" y="2209229"/>
            <a:ext cx="4566729" cy="33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1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9" name="Picture 8" descr="A person in a hospital bed&#10;&#10;Description automatically generated with low confidence">
            <a:extLst>
              <a:ext uri="{FF2B5EF4-FFF2-40B4-BE49-F238E27FC236}">
                <a16:creationId xmlns:a16="http://schemas.microsoft.com/office/drawing/2014/main" id="{88D608C5-FEDE-4A76-8641-B71A32F34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56" y="1965615"/>
            <a:ext cx="5300094" cy="366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2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980BD-203C-4241-9F38-ABAC781C3D36}"/>
              </a:ext>
            </a:extLst>
          </p:cNvPr>
          <p:cNvSpPr txBox="1"/>
          <p:nvPr/>
        </p:nvSpPr>
        <p:spPr>
          <a:xfrm>
            <a:off x="3217070" y="5958252"/>
            <a:ext cx="854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CFCF - Own work, CC BY-SA 3.0, https://commons.wikimedia.org/w/index.php?curid=32082497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5B9AD1-1715-4413-8B01-5DC2ABBDD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38" y="779542"/>
            <a:ext cx="4110048" cy="48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399898"/>
            <a:ext cx="47053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ngsanaUPC" panose="02020603050405020304" pitchFamily="18" charset="-34"/>
                <a:cs typeface="AngsanaUPC" panose="02020603050405020304" pitchFamily="18" charset="-34"/>
              </a:rPr>
              <a:t>Toilets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Toilets are situated</a:t>
            </a:r>
          </a:p>
          <a:p>
            <a:endParaRPr lang="en-GB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en-GB" b="1" dirty="0">
                <a:latin typeface="AngsanaUPC" panose="02020603050405020304" pitchFamily="18" charset="-34"/>
                <a:cs typeface="AngsanaUPC" panose="02020603050405020304" pitchFamily="18" charset="-34"/>
              </a:rPr>
              <a:t>Fire Safety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No fire drill is expected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The fire alarm is a continuous bell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The fire exit </a:t>
            </a:r>
            <a:r>
              <a:rPr lang="en-GB">
                <a:latin typeface="AngsanaUPC" panose="02020603050405020304" pitchFamily="18" charset="-34"/>
                <a:cs typeface="AngsanaUPC" panose="02020603050405020304" pitchFamily="18" charset="-34"/>
              </a:rPr>
              <a:t>is situated</a:t>
            </a:r>
            <a:endParaRPr lang="en-GB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en-GB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en-GB" b="1" dirty="0">
                <a:latin typeface="AngsanaUPC" panose="02020603050405020304" pitchFamily="18" charset="-34"/>
                <a:cs typeface="AngsanaUPC" panose="02020603050405020304" pitchFamily="18" charset="-34"/>
              </a:rPr>
              <a:t>Safeguarding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Concerns should be reported to Mrs </a:t>
            </a:r>
            <a:r>
              <a:rPr lang="en-GB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Neringa</a:t>
            </a:r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 or Dr Dean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Please notify us immediately if you have symptoms of Covid-19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Emergencies</a:t>
            </a:r>
          </a:p>
        </p:txBody>
      </p:sp>
      <p:pic>
        <p:nvPicPr>
          <p:cNvPr id="15" name="Picture 14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61C9E47E-0F60-4BEF-800D-F690F9794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82C0F-ACC8-40C8-B5FE-39ED8BA95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266" y="1761144"/>
            <a:ext cx="5910216" cy="39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02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2" name="Online Media 1" title="It could be a stroke - Act FAST">
            <a:hlinkClick r:id="" action="ppaction://media"/>
            <a:extLst>
              <a:ext uri="{FF2B5EF4-FFF2-40B4-BE49-F238E27FC236}">
                <a16:creationId xmlns:a16="http://schemas.microsoft.com/office/drawing/2014/main" id="{479DA805-44CA-4781-AC43-93D11A55AA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00057" y="859927"/>
            <a:ext cx="9391091" cy="53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8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803328"/>
            <a:ext cx="8555300" cy="227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Reflection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Patients who have recently suffered brain injuries are often very unwell and may struggle to communicate effectively with the admitting medical team.  Can you think of ways you might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confirm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understanding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with a patient to allow you to verify and summarise their history?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b="1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Emergencies</a:t>
            </a:r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ECF5342A-C803-4C04-AB0F-D705F830B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The role of the Doctor</a:t>
            </a:r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46B89B4D-48AA-41FF-A59C-59D589104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13" y="1546891"/>
            <a:ext cx="3619313" cy="49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1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399898"/>
            <a:ext cx="6877419" cy="26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Part 1 - </a:t>
            </a:r>
            <a:r>
              <a:rPr lang="en-GB" sz="24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Learning Objectives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Describe</a:t>
            </a:r>
            <a:endParaRPr lang="en-GB" sz="2400" dirty="0">
              <a:solidFill>
                <a:schemeClr val="accent6">
                  <a:lumMod val="50000"/>
                </a:schemeClr>
              </a:solidFill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What meningitis is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The signs and symptoms of meningitis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What a lumbar puncture is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How to treat meningitis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Emergencies</a:t>
            </a:r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1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6DDF68A-BDA0-4762-8387-FB067A0D1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70" y="2230521"/>
            <a:ext cx="4559603" cy="2564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980BD-203C-4241-9F38-ABAC781C3D36}"/>
              </a:ext>
            </a:extLst>
          </p:cNvPr>
          <p:cNvSpPr txBox="1"/>
          <p:nvPr/>
        </p:nvSpPr>
        <p:spPr>
          <a:xfrm>
            <a:off x="3217070" y="6121984"/>
            <a:ext cx="854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https://www.scientificanimations.com</a:t>
            </a:r>
          </a:p>
          <a:p>
            <a:r>
              <a:rPr lang="en-GB" dirty="0">
                <a:solidFill>
                  <a:schemeClr val="bg1"/>
                </a:solidFill>
              </a:rPr>
              <a:t>https://www.scientificanimations.com/wiki-images</a:t>
            </a:r>
          </a:p>
        </p:txBody>
      </p:sp>
      <p:pic>
        <p:nvPicPr>
          <p:cNvPr id="14" name="Picture 13" descr="A picture containing red&#10;&#10;Description automatically generated">
            <a:extLst>
              <a:ext uri="{FF2B5EF4-FFF2-40B4-BE49-F238E27FC236}">
                <a16:creationId xmlns:a16="http://schemas.microsoft.com/office/drawing/2014/main" id="{E45272B9-ADF7-4940-A1F4-58EDDA582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61" y="2225357"/>
            <a:ext cx="4054468" cy="25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7937679B-A82D-4687-A586-6EF3AEA5A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44" y="1800417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5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4" name="Picture 13" descr="A picture containing person, clothing, indoor&#10;&#10;Description automatically generated">
            <a:extLst>
              <a:ext uri="{FF2B5EF4-FFF2-40B4-BE49-F238E27FC236}">
                <a16:creationId xmlns:a16="http://schemas.microsoft.com/office/drawing/2014/main" id="{224E7414-C7E6-4C14-A660-B64317FF8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44" y="2209229"/>
            <a:ext cx="4566729" cy="33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2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9980BD-203C-4241-9F38-ABAC781C3D36}"/>
              </a:ext>
            </a:extLst>
          </p:cNvPr>
          <p:cNvSpPr txBox="1"/>
          <p:nvPr/>
        </p:nvSpPr>
        <p:spPr>
          <a:xfrm>
            <a:off x="3386140" y="5973651"/>
            <a:ext cx="8541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By James Heilman, MD - Own work, CC BY-SA 3.0, https://commons.wikimedia.org/w/index.php?curid=11857197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3E1A0B2-28E1-4DFA-8AD6-335BE3C1B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30" y="1775305"/>
            <a:ext cx="3386140" cy="392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4 - Neurology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9" name="Picture 8" descr="A picture containing road, outdoor, street, colorful&#10;&#10;Description automatically generated">
            <a:extLst>
              <a:ext uri="{FF2B5EF4-FFF2-40B4-BE49-F238E27FC236}">
                <a16:creationId xmlns:a16="http://schemas.microsoft.com/office/drawing/2014/main" id="{75F37E64-0E7A-4192-9994-174604C5C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44" y="1728450"/>
            <a:ext cx="5852160" cy="383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5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2345</Words>
  <Application>Microsoft Office PowerPoint</Application>
  <PresentationFormat>Widescreen</PresentationFormat>
  <Paragraphs>281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Angsana New</vt:lpstr>
      <vt:lpstr>AngsanaUPC</vt:lpstr>
      <vt:lpstr>Aparajita</vt:lpstr>
      <vt:lpstr>Arial</vt:lpstr>
      <vt:lpstr>Calibri</vt:lpstr>
      <vt:lpstr>Calibri Light</vt:lpstr>
      <vt:lpstr>Wingdings</vt:lpstr>
      <vt:lpstr>Office Theme</vt:lpstr>
      <vt:lpstr>Pre Medical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 Medical School</dc:title>
  <dc:creator>Dean Eggitt</dc:creator>
  <cp:lastModifiedBy>Dean Eggitt</cp:lastModifiedBy>
  <cp:revision>41</cp:revision>
  <dcterms:created xsi:type="dcterms:W3CDTF">2020-09-15T17:16:29Z</dcterms:created>
  <dcterms:modified xsi:type="dcterms:W3CDTF">2021-04-17T18:10:05Z</dcterms:modified>
</cp:coreProperties>
</file>